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4"/>
  </p:sldMasterIdLst>
  <p:notesMasterIdLst>
    <p:notesMasterId r:id="rId24"/>
  </p:notesMasterIdLst>
  <p:sldIdLst>
    <p:sldId id="290" r:id="rId5"/>
    <p:sldId id="2145708142" r:id="rId6"/>
    <p:sldId id="2145707973" r:id="rId7"/>
    <p:sldId id="2145708108" r:id="rId8"/>
    <p:sldId id="2145708109" r:id="rId9"/>
    <p:sldId id="2145708140" r:id="rId10"/>
    <p:sldId id="2145708143" r:id="rId11"/>
    <p:sldId id="2145708118" r:id="rId12"/>
    <p:sldId id="2145708144" r:id="rId13"/>
    <p:sldId id="2145708120" r:id="rId14"/>
    <p:sldId id="2147470318" r:id="rId15"/>
    <p:sldId id="2147470222" r:id="rId16"/>
    <p:sldId id="2147470317" r:id="rId17"/>
    <p:sldId id="2147470281" r:id="rId18"/>
    <p:sldId id="2147470308" r:id="rId19"/>
    <p:sldId id="2147470315" r:id="rId20"/>
    <p:sldId id="2147470316" r:id="rId21"/>
    <p:sldId id="2145708023" r:id="rId22"/>
    <p:sldId id="21457080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CC67761A-1D0C-465C-BC52-451D27B3AD1D}">
          <p14:sldIdLst>
            <p14:sldId id="290"/>
            <p14:sldId id="2145708142"/>
            <p14:sldId id="2145707973"/>
            <p14:sldId id="2145708108"/>
            <p14:sldId id="2145708109"/>
            <p14:sldId id="2145708140"/>
            <p14:sldId id="2145708143"/>
          </p14:sldIdLst>
        </p14:section>
        <p14:section name="Pilot" id="{6CD65EF2-F3F6-4E8D-9446-C81320E5BF84}">
          <p14:sldIdLst>
            <p14:sldId id="2145708118"/>
            <p14:sldId id="2145708144"/>
            <p14:sldId id="2145708120"/>
            <p14:sldId id="2147470318"/>
            <p14:sldId id="2147470222"/>
            <p14:sldId id="2147470317"/>
            <p14:sldId id="2147470281"/>
            <p14:sldId id="2147470308"/>
            <p14:sldId id="2147470315"/>
            <p14:sldId id="2147470316"/>
          </p14:sldIdLst>
        </p14:section>
        <p14:section name="Closing" id="{3D4B67A6-B569-4A29-AF07-E229769AE788}">
          <p14:sldIdLst>
            <p14:sldId id="2145708023"/>
            <p14:sldId id="2145708076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137F01-7261-3E68-CCE1-80F27B47A0AB}" name="Heather Coleman" initials="HC" userId="S::hcoleman@fearless.tech::77f39dad-7fef-4765-8064-45430d4cf1a8" providerId="AD"/>
  <p188:author id="{784D7503-0A61-FC35-ED49-397FD5C560FD}" name="Nora Huvane" initials="NH" userId="DYQPFuddGPy3WoqXiVENtLLeLhYeyeIq/s7JkOvwwDM=" providerId="None"/>
  <p188:author id="{A7F28411-8C60-7637-1869-93BC67F1F174}" name="Sijia Pitts" initials="SP" userId="S::sijia.pitts@A1MSolutions.com::29d5b387-6baf-4cea-98b7-a868aecc73b7" providerId="AD"/>
  <p188:author id="{A5FDC717-21E8-0654-4B32-FE103B63C73F}" name="Ehsaan Ali" initials="EA" userId="39380790542_tp_box_2" providerId="Windows Live"/>
  <p188:author id="{57ABD92B-89B0-041D-3A9D-FE92B6E1A5C5}" name="Heather Brown-Palsgrove" initials="HB" userId="S::heather.brown-palsgrove@a1msolutions.com::eb918894-5217-4e9c-bf72-87edb29b218a" providerId="AD"/>
  <p188:author id="{E66F6263-4A4B-BDB3-604E-0B5668367526}" name="Brent Weaver" initials="BW" userId="HnqWLFrV2IFR9y/a9waljbepPiadp8LcR7ssrn8kN0k=" providerId="None"/>
  <p188:author id="{1B4BCC63-F65A-3139-A1F0-CED5EB7A5C4A}" name="Paul Weiss" initials="PW" userId="PpMjIaZadadDToj7gae7NebyyF79ovuD+pT2p7w0hjY=" providerId="None"/>
  <p188:author id="{605FC98C-0CF9-FA04-85ED-C59300D29957}" name="Brandon Carriere" initials="" userId="S::brandon.carriere@A1MSolutions.com::27d1e276-79c6-46e0-ab02-73af3e75ae5e" providerId="AD"/>
  <p188:author id="{AFE6F59B-B3CD-8330-5B56-2D7AA790D821}" name="Silvia Fernandez" initials="SF" userId="S::silvia.fernandez@A1MSolutions.com::bc33b691-49a9-4195-9ebb-5aff1a02d2c1" providerId="AD"/>
  <p188:author id="{6ADFC7A3-4B85-C149-10F3-8EA134D026AF}" name="Heather Brown-Palsgrove" initials="HB" userId="e5d8016f69c8818f" providerId="Windows Live"/>
  <p188:author id="{E5966DC0-E9F1-BB3B-62A0-6C451173A9EC}" name="mkhaldun@fearless.tech" initials="mk" userId="S::urn:spo:guest#mkhaldun@fearless.tech::" providerId="AD"/>
  <p188:author id="{605980C6-5033-2A7B-A9BE-AD7E435C3429}" name="Brandon Carriere" initials="BC" userId="ZuRleowHKYcSkc2P5z/XgnK6WlNpOAvR8oYDK41fFVE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F74"/>
    <a:srgbClr val="1FABDE"/>
    <a:srgbClr val="B3EBF7"/>
    <a:srgbClr val="004986"/>
    <a:srgbClr val="D5EFFF"/>
    <a:srgbClr val="0170BB"/>
    <a:srgbClr val="14A2C1"/>
    <a:srgbClr val="FEB81D"/>
    <a:srgbClr val="025F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3C7310-B8CD-4121-80EA-05909CB3C37E}" v="17" dt="2026-07-23T16:54:35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2"/>
    <p:restoredTop sz="96935"/>
  </p:normalViewPr>
  <p:slideViewPr>
    <p:cSldViewPr snapToGrid="0">
      <p:cViewPr varScale="1">
        <p:scale>
          <a:sx n="215" d="100"/>
          <a:sy n="215" d="100"/>
        </p:scale>
        <p:origin x="440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" userId="ryqvXSy/95FpjpCqGt1kChqQW89nHzsrN2SccIPXPzw=" providerId="None" clId="Web-{F83C7310-B8CD-4121-80EA-05909CB3C37E}"/>
    <pc:docChg chg="modSld">
      <pc:chgData name="Nicole" userId="ryqvXSy/95FpjpCqGt1kChqQW89nHzsrN2SccIPXPzw=" providerId="None" clId="Web-{F83C7310-B8CD-4121-80EA-05909CB3C37E}" dt="2026-07-23T16:54:35.153" v="14" actId="14100"/>
      <pc:docMkLst>
        <pc:docMk/>
      </pc:docMkLst>
      <pc:sldChg chg="modSp">
        <pc:chgData name="Nicole" userId="ryqvXSy/95FpjpCqGt1kChqQW89nHzsrN2SccIPXPzw=" providerId="None" clId="Web-{F83C7310-B8CD-4121-80EA-05909CB3C37E}" dt="2026-07-23T16:54:35.153" v="14" actId="14100"/>
        <pc:sldMkLst>
          <pc:docMk/>
          <pc:sldMk cId="1406963865" sldId="2147470315"/>
        </pc:sldMkLst>
        <pc:spChg chg="mod">
          <ac:chgData name="Nicole" userId="ryqvXSy/95FpjpCqGt1kChqQW89nHzsrN2SccIPXPzw=" providerId="None" clId="Web-{F83C7310-B8CD-4121-80EA-05909CB3C37E}" dt="2026-07-23T16:54:35.153" v="14" actId="14100"/>
          <ac:spMkLst>
            <pc:docMk/>
            <pc:sldMk cId="1406963865" sldId="2147470315"/>
            <ac:spMk id="2" creationId="{AA33679F-F6CC-6B0C-0F5E-E5AC3FB9DAEE}"/>
          </ac:spMkLst>
        </pc:spChg>
      </pc:sldChg>
      <pc:sldChg chg="addSp delSp modSp">
        <pc:chgData name="Nicole" userId="ryqvXSy/95FpjpCqGt1kChqQW89nHzsrN2SccIPXPzw=" providerId="None" clId="Web-{F83C7310-B8CD-4121-80EA-05909CB3C37E}" dt="2026-07-23T16:53:34.401" v="5" actId="1076"/>
        <pc:sldMkLst>
          <pc:docMk/>
          <pc:sldMk cId="3597357810" sldId="2147470317"/>
        </pc:sldMkLst>
        <pc:picChg chg="add mod">
          <ac:chgData name="Nicole" userId="ryqvXSy/95FpjpCqGt1kChqQW89nHzsrN2SccIPXPzw=" providerId="None" clId="Web-{F83C7310-B8CD-4121-80EA-05909CB3C37E}" dt="2026-07-23T16:53:34.401" v="5" actId="1076"/>
          <ac:picMkLst>
            <pc:docMk/>
            <pc:sldMk cId="3597357810" sldId="2147470317"/>
            <ac:picMk id="2" creationId="{313F519F-8250-0AF0-3A8F-AB482882FDF3}"/>
          </ac:picMkLst>
        </pc:picChg>
        <pc:picChg chg="del mod">
          <ac:chgData name="Nicole" userId="ryqvXSy/95FpjpCqGt1kChqQW89nHzsrN2SccIPXPzw=" providerId="None" clId="Web-{F83C7310-B8CD-4121-80EA-05909CB3C37E}" dt="2026-07-23T16:53:19.370" v="2"/>
          <ac:picMkLst>
            <pc:docMk/>
            <pc:sldMk cId="3597357810" sldId="2147470317"/>
            <ac:picMk id="1028" creationId="{E8D01952-34CB-E1DE-40AF-AC0CB4FF00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E59CE-8151-5948-ACC6-FFE315EC403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F4037-46CC-6045-BE7A-CA09502B4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3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This is not Agile delivery methodology training but agile oversight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73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B5CC9-D815-8200-EEC7-AF1007FC3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5BB39-3D1B-3835-11CE-2D63E1C24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F7F206-7069-9EA9-1304-FF2102660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pPr marL="171450" indent="-171450">
              <a:buFontTx/>
              <a:buChar char="-"/>
            </a:pPr>
            <a:r>
              <a:rPr lang="en-US" dirty="0"/>
              <a:t>Internal prep for info sharing, tips, tricks and alignment.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FDC9C-647A-8869-E2BC-95E888DACB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B4A6-4B27-4E7D-926C-89F7F95C2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570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47403-419B-DFA0-9FA0-B86FF027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36099-F88E-7CE4-7272-DC96DB9F8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1807C-B715-EB1A-C26F-045954847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D7781-EB30-9E6A-3902-80EE6019F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B4A6-4B27-4E7D-926C-89F7F95C2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795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EBD0-0CB5-6A45-A2C8-1873A1A6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1B7FE1-4DE3-0977-CF35-0A3F41106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40FD2-642F-735A-24CF-39EA4C610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8B027-5FEB-0CDC-0A4D-77A2BDA56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B4A6-4B27-4E7D-926C-89F7F95C2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948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can we meet with the state officers to begin follow up trainings?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38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38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Added Talking Point to this section based on Nora Comment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We currently hold monthly meetings at varying times and cadences based on what has evolved as the norm over time with your states. This moved to a standard bi-weekly cadence for all states.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8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shifting toward observation over documentation, using demonstrated progress and working functionality as primary inputs. CMS will look to leverage </a:t>
            </a:r>
            <a:r>
              <a:rPr lang="en-US" dirty="0"/>
              <a:t>existing flexibilities (e.g., APD waivers) to </a:t>
            </a:r>
            <a:r>
              <a:rPr lang="en-US" b="1" dirty="0"/>
              <a:t>reduce unnecessary documentation where appropriate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Nora: Another talking point is want to emphasize these should be regular vendor demos with states that CMS attends. These shouldn't be rehearsed and choreographed events like you would see for a certification review. And that we understand it will take some time to build trust but CMS attendance is in partnership with state to understand how projects are progressing - the expectation is not that vendor and state put on a show for CMS.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9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Earlier risk visibility = decreased last minute escalations </a:t>
            </a:r>
            <a:r>
              <a:rPr lang="en-US" dirty="0">
                <a:sym typeface="Wingdings" pitchFamily="2" charset="2"/>
              </a:rPr>
              <a:t> This will allow CMS to provide TA earlier and help states resolve issues earlier when its easier and less costly to solve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4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F4037-46CC-6045-BE7A-CA09502B48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80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r>
              <a:rPr lang="en-US" dirty="0"/>
              <a:t>-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6B4A6-4B27-4E7D-926C-89F7F95C25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73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251CE-8BF8-D3EA-B103-CD9DF7E1C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B05398-E030-2326-6978-762D2C7A7D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EEB30B-D9BE-5895-CFE0-FB1351C3A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Nicole to describe how documents requiring CMS review are handled in the RI Medicaid program and sister-agencies presently.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6B021-0B57-F98D-0AB7-A83A5D2D55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B4A6-4B27-4E7D-926C-89F7F95C2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684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AB625-FBFB-BA8F-A336-5DEC7DE8A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9F13F7-4734-6284-A4BA-145D22A67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F27022-02DD-C5A6-7E64-68464C110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* Reporting templates to help RI stay compliant with timeliness incl. Contracts, Procurement Planning, APD staggering.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F34AF-0019-9E69-625C-63F388DAE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B4A6-4B27-4E7D-926C-89F7F95C2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4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3074" y="1988405"/>
            <a:ext cx="8515920" cy="1594284"/>
          </a:xfrm>
        </p:spPr>
        <p:txBody>
          <a:bodyPr anchor="t" anchorCtr="0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47180" y="4342553"/>
            <a:ext cx="8042564" cy="6255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Time and date</a:t>
            </a:r>
          </a:p>
        </p:txBody>
      </p:sp>
      <p:pic>
        <p:nvPicPr>
          <p:cNvPr id="9" name="Google Shape;29;p15" descr="The Centers for Medicare and Medicaid logo.">
            <a:extLst>
              <a:ext uri="{FF2B5EF4-FFF2-40B4-BE49-F238E27FC236}">
                <a16:creationId xmlns:a16="http://schemas.microsoft.com/office/drawing/2014/main" id="{D1D208F7-B471-DD3D-D768-539A2930CCB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47181" y="5506061"/>
            <a:ext cx="2133304" cy="73546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014177B-B52B-342D-78D3-2CA5D32DB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41360"/>
            <a:ext cx="12192000" cy="516640"/>
          </a:xfrm>
          <a:prstGeom prst="rect">
            <a:avLst/>
          </a:prstGeom>
          <a:gradFill flip="none" rotWithShape="1">
            <a:gsLst>
              <a:gs pos="0">
                <a:srgbClr val="00395D"/>
              </a:gs>
              <a:gs pos="14000">
                <a:srgbClr val="004986"/>
              </a:gs>
              <a:gs pos="78000">
                <a:srgbClr val="BCC552"/>
              </a:gs>
              <a:gs pos="41000">
                <a:schemeClr val="accent1">
                  <a:lumMod val="45000"/>
                  <a:lumOff val="55000"/>
                </a:schemeClr>
              </a:gs>
              <a:gs pos="100000">
                <a:srgbClr val="FBC02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6449EE-E379-15C2-FBC3-C5440B39D9DC}"/>
              </a:ext>
            </a:extLst>
          </p:cNvPr>
          <p:cNvCxnSpPr>
            <a:cxnSpLocks/>
          </p:cNvCxnSpPr>
          <p:nvPr userDrawn="1"/>
        </p:nvCxnSpPr>
        <p:spPr>
          <a:xfrm>
            <a:off x="1047180" y="1876745"/>
            <a:ext cx="9639870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C7A3B8-0FA4-620A-A32D-232597BE7E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3074" y="1331913"/>
            <a:ext cx="7664450" cy="392112"/>
          </a:xfrm>
        </p:spPr>
        <p:txBody>
          <a:bodyPr>
            <a:noAutofit/>
          </a:bodyPr>
          <a:lstStyle>
            <a:lvl1pPr marL="0" indent="0">
              <a:buNone/>
              <a:defRPr sz="2300" b="1" i="0">
                <a:solidFill>
                  <a:schemeClr val="accent4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</p:spTree>
    <p:extLst>
      <p:ext uri="{BB962C8B-B14F-4D97-AF65-F5344CB8AC3E}">
        <p14:creationId xmlns:p14="http://schemas.microsoft.com/office/powerpoint/2010/main" val="64125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4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C861046-0B6F-36B7-E027-6D51DDE2D2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927" y="2185525"/>
            <a:ext cx="3492674" cy="3685628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>
              <a:buClr>
                <a:schemeClr val="accent3"/>
              </a:buClr>
              <a:defRPr sz="2000"/>
            </a:lvl2pPr>
          </a:lstStyle>
          <a:p>
            <a:pPr lvl="0"/>
            <a:r>
              <a:rPr lang="en-US"/>
              <a:t>Column 1: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4EBC8F-992D-0339-8E36-7464506F02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9100" y="2185525"/>
            <a:ext cx="3505200" cy="3685628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>
              <a:buClr>
                <a:schemeClr val="accent3"/>
              </a:buClr>
              <a:defRPr sz="2000"/>
            </a:lvl2pPr>
          </a:lstStyle>
          <a:p>
            <a:pPr lvl="0"/>
            <a:r>
              <a:rPr lang="en-US"/>
              <a:t>Column 2: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6B3CD0-69CC-2569-8A77-A1ADDD94DB9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505935-EA4B-1654-4E45-4564F5393A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A3EBB6F-52A8-A191-8CE3-BF9129996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C1E22021-6497-9050-DB2C-A11DD0983C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6700" y="2185525"/>
            <a:ext cx="3505200" cy="3685032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>
              <a:buClr>
                <a:schemeClr val="accent3"/>
              </a:buClr>
              <a:defRPr sz="2000"/>
            </a:lvl2pPr>
          </a:lstStyle>
          <a:p>
            <a:pPr lvl="0"/>
            <a:r>
              <a:rPr lang="en-US"/>
              <a:t>Column 3: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6A149CD-2881-4AFD-149B-98BAE1FAD4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181BBA-30B3-221E-A323-00B896223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941509" cy="1196484"/>
          </a:xfrm>
        </p:spPr>
        <p:txBody>
          <a:bodyPr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5748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C861046-0B6F-36B7-E027-6D51DDE2D2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927" y="2185805"/>
            <a:ext cx="2578273" cy="3947170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buClr>
                <a:schemeClr val="accent3"/>
              </a:buClr>
              <a:defRPr sz="1800"/>
            </a:lvl2pPr>
          </a:lstStyle>
          <a:p>
            <a:pPr lvl="0"/>
            <a:r>
              <a:rPr lang="en-US"/>
              <a:t>Column 1: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6B3CD0-69CC-2569-8A77-A1ADDD94DB9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505935-EA4B-1654-4E45-4564F5393A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A3EBB6F-52A8-A191-8CE3-BF9129996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6A149CD-2881-4AFD-149B-98BAE1FAD4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181BBA-30B3-221E-A323-00B896223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941509" cy="1196484"/>
          </a:xfrm>
        </p:spPr>
        <p:txBody>
          <a:bodyPr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837C36B-3DEC-F9EB-2662-4D761F0BFC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01827" y="2185805"/>
            <a:ext cx="2578273" cy="3947170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buClr>
                <a:schemeClr val="accent3"/>
              </a:buClr>
              <a:defRPr sz="1800"/>
            </a:lvl2pPr>
          </a:lstStyle>
          <a:p>
            <a:pPr lvl="0"/>
            <a:r>
              <a:rPr lang="en-US"/>
              <a:t>Column 2: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2EB7EDD-D22A-DB0E-D56B-D2A21862DE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57727" y="2185805"/>
            <a:ext cx="2578273" cy="3947170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buClr>
                <a:schemeClr val="accent3"/>
              </a:buClr>
              <a:defRPr sz="1800"/>
            </a:lvl2pPr>
          </a:lstStyle>
          <a:p>
            <a:pPr lvl="0"/>
            <a:r>
              <a:rPr lang="en-US"/>
              <a:t>Column 3: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B4234559-C00F-F529-3A7C-18110C3A8D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13627" y="2185805"/>
            <a:ext cx="2578273" cy="3947170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>
              <a:buClr>
                <a:schemeClr val="accent3"/>
              </a:buClr>
              <a:defRPr sz="1800"/>
            </a:lvl2pPr>
          </a:lstStyle>
          <a:p>
            <a:pPr lvl="0"/>
            <a:r>
              <a:rPr lang="en-US"/>
              <a:t>Column 4: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</p:spTree>
    <p:extLst>
      <p:ext uri="{BB962C8B-B14F-4D97-AF65-F5344CB8AC3E}">
        <p14:creationId xmlns:p14="http://schemas.microsoft.com/office/powerpoint/2010/main" val="2544489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C861046-0B6F-36B7-E027-6D51DDE2D2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9046" y="4711187"/>
            <a:ext cx="3489554" cy="1170565"/>
          </a:xfrm>
        </p:spPr>
        <p:txBody>
          <a:bodyPr lIns="182880" rIns="18288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/>
            </a:lvl1pPr>
            <a:lvl2pPr>
              <a:defRPr sz="2200"/>
            </a:lvl2pPr>
          </a:lstStyle>
          <a:p>
            <a:pPr lvl="0"/>
            <a:r>
              <a:rPr lang="en-US"/>
              <a:t>Caption for an icon can go here.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6B3CD0-69CC-2569-8A77-A1ADDD94DB9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505935-EA4B-1654-4E45-4564F5393A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C0CF325-8BCB-FC6E-C813-3A5211370E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29099" y="4700587"/>
            <a:ext cx="3505201" cy="1170565"/>
          </a:xfrm>
        </p:spPr>
        <p:txBody>
          <a:bodyPr lIns="182880" rIns="18288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/>
            </a:lvl1pPr>
            <a:lvl2pPr>
              <a:defRPr sz="2200"/>
            </a:lvl2pPr>
          </a:lstStyle>
          <a:p>
            <a:pPr lvl="0"/>
            <a:r>
              <a:rPr lang="en-US"/>
              <a:t>Caption for an icon can go here.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90D917F-73E4-3828-6F8D-2F53F6473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6700" y="4700587"/>
            <a:ext cx="3505200" cy="1170565"/>
          </a:xfrm>
        </p:spPr>
        <p:txBody>
          <a:bodyPr lIns="182880" rIns="18288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/>
            </a:lvl1pPr>
            <a:lvl2pPr>
              <a:defRPr sz="2200"/>
            </a:lvl2pPr>
          </a:lstStyle>
          <a:p>
            <a:pPr lvl="0"/>
            <a:r>
              <a:rPr lang="en-US"/>
              <a:t>Caption for an icon can go here.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1311EF5-06FA-7F8C-5BFE-19777C75E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BC863AB-058A-C6FA-5AF3-3F99315490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039F36-1645-4907-A247-AE796F30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941509" cy="1196484"/>
          </a:xfrm>
        </p:spPr>
        <p:txBody>
          <a:bodyPr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796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16F33-0309-9F6C-8DE6-B3E56CB5C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87C216-CA4D-479C-6902-4E9B40047ADB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C3F7BB2-B9AA-E4E7-8A36-05B905A56F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846BB60-D719-8B2E-3366-78CA277D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D0A6502-7713-548B-B419-3F14940727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BC1D9D4-A6FD-0771-BFFB-7F46D4403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941509" cy="1196484"/>
          </a:xfrm>
        </p:spPr>
        <p:txBody>
          <a:bodyPr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6465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564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242B1-5F87-0D41-9DD8-41E071F7BA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1C9DD1FF-0201-47BD-7AAC-8E529EA069C0}"/>
              </a:ext>
            </a:extLst>
          </p:cNvPr>
          <p:cNvSpPr txBox="1">
            <a:spLocks/>
          </p:cNvSpPr>
          <p:nvPr userDrawn="1"/>
        </p:nvSpPr>
        <p:spPr>
          <a:xfrm>
            <a:off x="533400" y="646271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2023 DSG Vendor Summit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96FEF0-8A4B-BE69-B091-170E01F3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87164"/>
            <a:ext cx="10852298" cy="1197864"/>
          </a:xfrm>
        </p:spPr>
        <p:txBody>
          <a:bodyPr lIns="0"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5621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column simple">
  <p:cSld name="1-column simp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415600" y="1119233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457667" y="2146033"/>
            <a:ext cx="9216000" cy="4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Work Sans"/>
              <a:buChar char="➔"/>
              <a:defRPr sz="2400">
                <a:latin typeface="Work Sans Medium"/>
                <a:ea typeface="Work Sans Medium"/>
                <a:cs typeface="Work Sans Medium"/>
                <a:sym typeface="Work Sans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Work Sans"/>
              <a:buChar char="●"/>
              <a:defRPr>
                <a:latin typeface="Work Sans Medium"/>
                <a:ea typeface="Work Sans Medium"/>
                <a:cs typeface="Work Sans Medium"/>
                <a:sym typeface="Work Sans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 Medium"/>
                <a:ea typeface="Work Sans Medium"/>
                <a:cs typeface="Work Sans Medium"/>
                <a:sym typeface="Work Sans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 Medium"/>
                <a:ea typeface="Work Sans Medium"/>
                <a:cs typeface="Work Sans Medium"/>
                <a:sym typeface="Work Sans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◆"/>
              <a:defRPr>
                <a:latin typeface="Work Sans Medium"/>
                <a:ea typeface="Work Sans Medium"/>
                <a:cs typeface="Work Sans Medium"/>
                <a:sym typeface="Work Sans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 Medium"/>
                <a:ea typeface="Work Sans Medium"/>
                <a:cs typeface="Work Sans Medium"/>
                <a:sym typeface="Work Sans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 Medium"/>
                <a:ea typeface="Work Sans Medium"/>
                <a:cs typeface="Work Sans Medium"/>
                <a:sym typeface="Work Sans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◆"/>
              <a:defRPr>
                <a:latin typeface="Work Sans Medium"/>
                <a:ea typeface="Work Sans Medium"/>
                <a:cs typeface="Work Sans Medium"/>
                <a:sym typeface="Work Sans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 Medium"/>
                <a:ea typeface="Work Sans Medium"/>
                <a:cs typeface="Work Sans Medium"/>
                <a:sym typeface="Work Sans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873665" y="6217633"/>
            <a:ext cx="31544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1pPr>
            <a:lvl2pPr lvl="1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2pPr>
            <a:lvl3pPr lvl="2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3pPr>
            <a:lvl4pPr lvl="3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4pPr>
            <a:lvl5pPr lvl="4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5pPr>
            <a:lvl6pPr lvl="5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6pPr>
            <a:lvl7pPr lvl="6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7pPr>
            <a:lvl8pPr lvl="7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8pPr>
            <a:lvl9pPr lvl="8" rtl="0">
              <a:buNone/>
              <a:defRPr>
                <a:solidFill>
                  <a:schemeClr val="dk1"/>
                </a:solidFill>
                <a:latin typeface="Work Sans Medium"/>
                <a:ea typeface="Work Sans Medium"/>
                <a:cs typeface="Work Sans Medium"/>
                <a:sym typeface="Work Sans"/>
              </a:defRPr>
            </a:lvl9pPr>
          </a:lstStyle>
          <a:p>
            <a:r>
              <a:rPr lang="en-US"/>
              <a:t>Title of presentation  |  </a:t>
            </a:r>
            <a:fld id="{00000000-1234-1234-1234-123412341234}" type="slidenum">
              <a:rPr lang="en" smtClean="0"/>
              <a:pPr/>
              <a:t>‹#›</a:t>
            </a:fld>
            <a:endParaRPr/>
          </a:p>
        </p:txBody>
      </p:sp>
      <p:cxnSp>
        <p:nvCxnSpPr>
          <p:cNvPr id="33" name="Google Shape;33;p7"/>
          <p:cNvCxnSpPr/>
          <p:nvPr/>
        </p:nvCxnSpPr>
        <p:spPr>
          <a:xfrm>
            <a:off x="-14000" y="-8367"/>
            <a:ext cx="12220000" cy="0"/>
          </a:xfrm>
          <a:prstGeom prst="straightConnector1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1903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8">
            <a:extLst>
              <a:ext uri="{FF2B5EF4-FFF2-40B4-BE49-F238E27FC236}">
                <a16:creationId xmlns:a16="http://schemas.microsoft.com/office/drawing/2014/main" id="{00F98947-48BE-4678-805E-54C7D3A5418A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458D1-E74D-4D21-9BE4-97F658C9ED21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699F4-DD53-46D4-8DD3-A8170FF960AE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1123FAC-05A1-4CB3-B8EA-CF7C5BFA7D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2E6161-959F-4D97-A425-DEBED66A1D2A}"/>
              </a:ext>
            </a:extLst>
          </p:cNvPr>
          <p:cNvSpPr/>
          <p:nvPr userDrawn="1"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10F7FB-D9D5-4C19-B7C0-F200AACFA448}"/>
              </a:ext>
            </a:extLst>
          </p:cNvPr>
          <p:cNvSpPr/>
          <p:nvPr userDrawn="1"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228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F693-0D73-4FC7-9EAF-4766B7EC7A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YOUR SLIDE’S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01F81-62B2-4186-9F73-1BD113D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D24C-55BC-4150-BC77-7526DE4131D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926E4E5-8EEA-5BC9-6EA1-4A630A26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562" y="6157275"/>
            <a:ext cx="8979614" cy="365125"/>
          </a:xfrm>
        </p:spPr>
        <p:txBody>
          <a:bodyPr/>
          <a:lstStyle>
            <a:lvl1pPr algn="l">
              <a:defRPr/>
            </a:lvl1pPr>
          </a:lstStyle>
          <a:p>
            <a:fld id="{BA16A7D1-7372-4F1A-BAE9-F5566F9BF0B5}" type="datetime2">
              <a:rPr lang="en-US" smtClean="0"/>
              <a:t>Thursday, July 23, 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4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B7F44ED-2F7A-884B-9395-39D6BB4EE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73041D-9AAF-58FD-DC6E-AEC0B15D8C24}"/>
              </a:ext>
            </a:extLst>
          </p:cNvPr>
          <p:cNvCxnSpPr>
            <a:cxnSpLocks/>
          </p:cNvCxnSpPr>
          <p:nvPr userDrawn="1"/>
        </p:nvCxnSpPr>
        <p:spPr>
          <a:xfrm>
            <a:off x="544025" y="2347152"/>
            <a:ext cx="6211618" cy="0"/>
          </a:xfrm>
          <a:prstGeom prst="line">
            <a:avLst/>
          </a:prstGeom>
          <a:ln w="44450">
            <a:gradFill flip="none" rotWithShape="1">
              <a:gsLst>
                <a:gs pos="8000">
                  <a:srgbClr val="004986"/>
                </a:gs>
                <a:gs pos="36000">
                  <a:srgbClr val="05ACD0"/>
                </a:gs>
                <a:gs pos="54000">
                  <a:srgbClr val="00BFE7"/>
                </a:gs>
                <a:gs pos="84000">
                  <a:srgbClr val="BCC552"/>
                </a:gs>
                <a:gs pos="97000">
                  <a:srgbClr val="FBC02D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62142A9C-B9F7-C882-F0CE-AD385742F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025" y="2787082"/>
            <a:ext cx="9029700" cy="841248"/>
          </a:xfrm>
        </p:spPr>
        <p:txBody>
          <a:bodyPr anchor="t" anchorCtr="0">
            <a:sp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Edit 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8648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B7F44ED-2F7A-884B-9395-39D6BB4EE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80E1D0-11C0-87DD-2ACB-AE5F606E0C22}"/>
              </a:ext>
            </a:extLst>
          </p:cNvPr>
          <p:cNvCxnSpPr>
            <a:cxnSpLocks/>
          </p:cNvCxnSpPr>
          <p:nvPr userDrawn="1"/>
        </p:nvCxnSpPr>
        <p:spPr>
          <a:xfrm>
            <a:off x="544025" y="2347152"/>
            <a:ext cx="6211618" cy="0"/>
          </a:xfrm>
          <a:prstGeom prst="line">
            <a:avLst/>
          </a:prstGeom>
          <a:ln w="44450">
            <a:gradFill flip="none" rotWithShape="1">
              <a:gsLst>
                <a:gs pos="8000">
                  <a:srgbClr val="004986"/>
                </a:gs>
                <a:gs pos="36000">
                  <a:srgbClr val="05ACD0"/>
                </a:gs>
                <a:gs pos="54000">
                  <a:srgbClr val="00BFE7"/>
                </a:gs>
                <a:gs pos="84000">
                  <a:srgbClr val="BCC552"/>
                </a:gs>
                <a:gs pos="97000">
                  <a:srgbClr val="FBC02D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E76E95B4-5A92-1B0F-6973-2EEE3F2738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025" y="2787082"/>
            <a:ext cx="9029700" cy="841248"/>
          </a:xfrm>
        </p:spPr>
        <p:txBody>
          <a:bodyPr anchor="t" anchorCtr="0">
            <a:spAutoFit/>
          </a:bodyPr>
          <a:lstStyle>
            <a:lvl1pPr>
              <a:defRPr sz="5400">
                <a:solidFill>
                  <a:srgbClr val="0170BB"/>
                </a:solidFill>
              </a:defRPr>
            </a:lvl1pPr>
          </a:lstStyle>
          <a:p>
            <a:r>
              <a:rPr lang="en-US"/>
              <a:t>Edit 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413713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20">
            <a:extLst>
              <a:ext uri="{FF2B5EF4-FFF2-40B4-BE49-F238E27FC236}">
                <a16:creationId xmlns:a16="http://schemas.microsoft.com/office/drawing/2014/main" id="{EC7BB309-A74B-3948-1DA8-1D7A05A0C3F0}"/>
              </a:ext>
            </a:extLst>
          </p:cNvPr>
          <p:cNvSpPr>
            <a:spLocks/>
          </p:cNvSpPr>
          <p:nvPr userDrawn="1"/>
        </p:nvSpPr>
        <p:spPr>
          <a:xfrm>
            <a:off x="4229100" y="0"/>
            <a:ext cx="7962900" cy="6858000"/>
          </a:xfrm>
          <a:prstGeom prst="rect">
            <a:avLst/>
          </a:prstGeom>
          <a:solidFill>
            <a:srgbClr val="0171BB"/>
          </a:solidFill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i="0" u="none" strike="noStrike" cap="none">
              <a:solidFill>
                <a:srgbClr val="0039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3FDAD8-4342-7AB0-B8F5-C626B4AABE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69176" y="3010881"/>
            <a:ext cx="5308324" cy="2889504"/>
          </a:xfrm>
        </p:spPr>
        <p:txBody>
          <a:bodyPr lIns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12DB9F-2C68-A823-9741-82F45CDF6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8072" y="1890434"/>
            <a:ext cx="5308324" cy="914400"/>
          </a:xfrm>
        </p:spPr>
        <p:txBody>
          <a:bodyPr lIns="0" anchor="b" anchorCtr="0">
            <a:normAutofit/>
          </a:bodyPr>
          <a:lstStyle>
            <a:lvl1pPr>
              <a:defRPr sz="4400">
                <a:solidFill>
                  <a:srgbClr val="B3EBF7"/>
                </a:solidFill>
              </a:defRPr>
            </a:lvl1pPr>
          </a:lstStyle>
          <a:p>
            <a:r>
              <a:rPr lang="en-US"/>
              <a:t>Subsection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F96B16-CEB9-861A-4D70-4A0F95CDD4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2291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42652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16F33-0309-9F6C-8DE6-B3E56CB5C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5401F5-91F6-3841-B5AD-CBF879E180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9046" y="1921790"/>
            <a:ext cx="10315574" cy="41535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87C216-CA4D-479C-6902-4E9B40047ADB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C3F7BB2-B9AA-E4E7-8A36-05B905A56F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rgbClr val="14A2C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846BB60-D719-8B2E-3366-78CA277D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91199-08D9-4CE6-4B0F-D4EA2B5804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C3DECA-3659-2666-AB13-628EEB4F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027109" cy="1196484"/>
          </a:xfrm>
        </p:spPr>
        <p:txBody>
          <a:bodyPr tIns="274320" anchor="t" anchorCtr="0"/>
          <a:lstStyle>
            <a:lvl1pPr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971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5401F5-91F6-3841-B5AD-CBF879E180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5926" y="1921790"/>
            <a:ext cx="6273974" cy="41535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 descr="Placeholder for photo">
            <a:extLst>
              <a:ext uri="{FF2B5EF4-FFF2-40B4-BE49-F238E27FC236}">
                <a16:creationId xmlns:a16="http://schemas.microsoft.com/office/drawing/2014/main" id="{13AF3436-DC6B-4D48-805F-AB66D9F004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794" y="1922463"/>
            <a:ext cx="3491706" cy="41529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Picture</a:t>
            </a:r>
          </a:p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92F784B-21C9-3E41-137F-32EDCE1FA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027109" cy="1196484"/>
          </a:xfrm>
        </p:spPr>
        <p:txBody>
          <a:bodyPr tIns="27432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E50F4F-E53E-519E-A387-5E94A7A9A6D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E5DC8A8-FC9D-0305-7713-DE5E7F23CE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DF77BAD-E06E-8825-EB72-88BAB1688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BF32DF6-B524-FC2C-4DD3-F1949F65DA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</p:spTree>
    <p:extLst>
      <p:ext uri="{BB962C8B-B14F-4D97-AF65-F5344CB8AC3E}">
        <p14:creationId xmlns:p14="http://schemas.microsoft.com/office/powerpoint/2010/main" val="1750963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5401F5-91F6-3841-B5AD-CBF879E180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28926" y="1920240"/>
            <a:ext cx="6273974" cy="41535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 descr="Placeholder for photo">
            <a:extLst>
              <a:ext uri="{FF2B5EF4-FFF2-40B4-BE49-F238E27FC236}">
                <a16:creationId xmlns:a16="http://schemas.microsoft.com/office/drawing/2014/main" id="{13AF3436-DC6B-4D48-805F-AB66D9F004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9046" y="1920240"/>
            <a:ext cx="3491706" cy="41529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Picture</a:t>
            </a:r>
          </a:p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92F784B-21C9-3E41-137F-32EDCE1FA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027109" cy="1196484"/>
          </a:xfrm>
        </p:spPr>
        <p:txBody>
          <a:bodyPr tIns="27432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E50F4F-E53E-519E-A387-5E94A7A9A6D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E5DC8A8-FC9D-0305-7713-DE5E7F23CE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DF77BAD-E06E-8825-EB72-88BAB1688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BF32DF6-B524-FC2C-4DD3-F1949F65DA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</p:spTree>
    <p:extLst>
      <p:ext uri="{BB962C8B-B14F-4D97-AF65-F5344CB8AC3E}">
        <p14:creationId xmlns:p14="http://schemas.microsoft.com/office/powerpoint/2010/main" val="2596057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AFFE99C-8A22-6BCD-F6CE-94ECB130F2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925" y="2049306"/>
            <a:ext cx="8102775" cy="2355308"/>
          </a:xfrm>
        </p:spPr>
        <p:txBody>
          <a:bodyPr lIns="0">
            <a:normAutofit/>
          </a:bodyPr>
          <a:lstStyle>
            <a:lvl1pPr marL="0" indent="0">
              <a:spcAft>
                <a:spcPts val="900"/>
              </a:spcAft>
              <a:buFont typeface="Arial" panose="020B0604020202020204" pitchFamily="34" charset="0"/>
              <a:buNone/>
              <a:defRPr sz="28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073034-D2B8-183B-A17F-D28991B03C71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AC35351-E7FD-B5B5-43CF-784C1B16D0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88EDDC1-3AFC-9AC3-F654-7E73C9A63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91B95B2-4D35-81A6-B3C6-BB74A6456C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D077A2-D818-3A82-811F-B5AFE19A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027109" cy="1196484"/>
          </a:xfrm>
        </p:spPr>
        <p:txBody>
          <a:bodyPr tIns="27432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964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B4E0DD-CA88-54CE-B6A2-D5A591656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56350"/>
            <a:ext cx="12192000" cy="516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C861046-0B6F-36B7-E027-6D51DDE2D2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926" y="2185525"/>
            <a:ext cx="5359574" cy="3685628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/>
            </a:lvl1pPr>
            <a:lvl2pPr>
              <a:buClr>
                <a:schemeClr val="accent3"/>
              </a:buClr>
              <a:defRPr sz="2200"/>
            </a:lvl2pPr>
          </a:lstStyle>
          <a:p>
            <a:pPr lvl="0"/>
            <a:r>
              <a:rPr lang="en-US"/>
              <a:t>Column 1: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4EBC8F-992D-0339-8E36-7464506F02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57900" y="2185525"/>
            <a:ext cx="5334000" cy="3685628"/>
          </a:xfrm>
        </p:spPr>
        <p:txBody>
          <a:bodyPr rIns="182880"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/>
            </a:lvl1pPr>
            <a:lvl2pPr>
              <a:buClr>
                <a:schemeClr val="accent3"/>
              </a:buClr>
              <a:defRPr sz="2200"/>
            </a:lvl2pPr>
          </a:lstStyle>
          <a:p>
            <a:pPr lvl="0"/>
            <a:r>
              <a:rPr lang="en-US"/>
              <a:t>Column 2: Add a brief statement here to keep the audience engaged.</a:t>
            </a:r>
          </a:p>
          <a:p>
            <a:pPr lvl="1"/>
            <a:r>
              <a:rPr lang="en-US"/>
              <a:t>This can include 1-3 bullets</a:t>
            </a:r>
          </a:p>
          <a:p>
            <a:pPr lvl="1"/>
            <a:r>
              <a:rPr lang="en-US"/>
              <a:t>Second bullet</a:t>
            </a:r>
          </a:p>
          <a:p>
            <a:pPr lvl="1"/>
            <a:r>
              <a:rPr lang="en-US"/>
              <a:t>Third bullet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6B3CD0-69CC-2569-8A77-A1ADDD94DB92}"/>
              </a:ext>
            </a:extLst>
          </p:cNvPr>
          <p:cNvCxnSpPr>
            <a:cxnSpLocks/>
          </p:cNvCxnSpPr>
          <p:nvPr userDrawn="1"/>
        </p:nvCxnSpPr>
        <p:spPr>
          <a:xfrm>
            <a:off x="533400" y="732954"/>
            <a:ext cx="6211618" cy="0"/>
          </a:xfrm>
          <a:prstGeom prst="line">
            <a:avLst/>
          </a:prstGeom>
          <a:ln w="38100">
            <a:solidFill>
              <a:srgbClr val="FDB8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505935-EA4B-1654-4E45-4564F5393A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0391" y="243302"/>
            <a:ext cx="3600450" cy="338137"/>
          </a:xfrm>
        </p:spPr>
        <p:txBody>
          <a:bodyPr/>
          <a:lstStyle>
            <a:lvl1pPr marL="0" indent="0">
              <a:buNone/>
              <a:defRPr sz="1400" b="1" i="1">
                <a:solidFill>
                  <a:schemeClr val="accent4">
                    <a:lumMod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Section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A3EBB6F-52A8-A191-8CE3-BF9129996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CA983AC-820D-356F-9629-4017C72173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9046" y="6445506"/>
            <a:ext cx="5358384" cy="338328"/>
          </a:xfrm>
        </p:spPr>
        <p:txBody>
          <a:bodyPr lIns="0">
            <a:normAutofit/>
          </a:bodyPr>
          <a:lstStyle>
            <a:lvl1pPr marL="0" indent="0" algn="l" defTabSz="914400" rtl="0" eaLnBrk="1" latinLnBrk="0" hangingPunct="1">
              <a:buNone/>
              <a:defRPr lang="en-US" sz="1600" kern="1200" dirty="0">
                <a:solidFill>
                  <a:schemeClr val="bg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Event name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DA6632-E79C-48F0-15F5-C8D048C41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91" y="725306"/>
            <a:ext cx="10941509" cy="1196484"/>
          </a:xfrm>
        </p:spPr>
        <p:txBody>
          <a:bodyPr tIns="274320" rIns="182880" anchor="t" anchorCtr="0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7165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5926" y="296367"/>
            <a:ext cx="10515600" cy="112947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0D607-4AB5-FC4F-9ADF-2B066AD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2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AE25D-345B-D849-B61C-64FB894A4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5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B65DABB5-7CF1-3740-B6EB-81AABE2E77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4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6" r:id="rId2"/>
    <p:sldLayoutId id="2147483708" r:id="rId3"/>
    <p:sldLayoutId id="2147483699" r:id="rId4"/>
    <p:sldLayoutId id="2147483695" r:id="rId5"/>
    <p:sldLayoutId id="2147483670" r:id="rId6"/>
    <p:sldLayoutId id="2147483710" r:id="rId7"/>
    <p:sldLayoutId id="2147483697" r:id="rId8"/>
    <p:sldLayoutId id="2147483698" r:id="rId9"/>
    <p:sldLayoutId id="2147483705" r:id="rId10"/>
    <p:sldLayoutId id="2147483709" r:id="rId11"/>
    <p:sldLayoutId id="2147483704" r:id="rId12"/>
    <p:sldLayoutId id="2147483706" r:id="rId13"/>
    <p:sldLayoutId id="2147483701" r:id="rId14"/>
    <p:sldLayoutId id="2147483702" r:id="rId15"/>
    <p:sldLayoutId id="2147483711" r:id="rId16"/>
    <p:sldLayoutId id="2147483712" r:id="rId17"/>
    <p:sldLayoutId id="2147483713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rgbClr val="004986"/>
          </a:solidFill>
          <a:latin typeface="Open Sans ExtraBold" panose="020B0606030504020204" pitchFamily="34" charset="0"/>
          <a:ea typeface="Open Sans ExtraBold" panose="020B0606030504020204" pitchFamily="34" charset="0"/>
          <a:cs typeface="Open Sans Extra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300"/>
        </a:spcAft>
        <a:buFont typeface="Arial"/>
        <a:buChar char="•"/>
        <a:defRPr sz="2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/>
        <a:buChar char="•"/>
        <a:defRPr sz="24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/>
        <a:buChar char="•"/>
        <a:defRPr sz="20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/>
        <a:buChar char="•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/>
        <a:buChar char="•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 userDrawn="1">
          <p15:clr>
            <a:srgbClr val="F26B43"/>
          </p15:clr>
        </p15:guide>
        <p15:guide id="2" pos="7344" userDrawn="1">
          <p15:clr>
            <a:srgbClr val="F26B43"/>
          </p15:clr>
        </p15:guide>
        <p15:guide id="3" pos="816" userDrawn="1">
          <p15:clr>
            <a:srgbClr val="F26B43"/>
          </p15:clr>
        </p15:guide>
        <p15:guide id="4" pos="912" userDrawn="1">
          <p15:clr>
            <a:srgbClr val="F26B43"/>
          </p15:clr>
        </p15:guide>
        <p15:guide id="5" pos="1392" userDrawn="1">
          <p15:clr>
            <a:srgbClr val="F26B43"/>
          </p15:clr>
        </p15:guide>
        <p15:guide id="6" pos="1488" userDrawn="1">
          <p15:clr>
            <a:srgbClr val="F26B43"/>
          </p15:clr>
        </p15:guide>
        <p15:guide id="7" pos="1968" userDrawn="1">
          <p15:clr>
            <a:srgbClr val="F26B43"/>
          </p15:clr>
        </p15:guide>
        <p15:guide id="8" pos="2064" userDrawn="1">
          <p15:clr>
            <a:srgbClr val="F26B43"/>
          </p15:clr>
        </p15:guide>
        <p15:guide id="9" pos="2544" userDrawn="1">
          <p15:clr>
            <a:srgbClr val="F26B43"/>
          </p15:clr>
        </p15:guide>
        <p15:guide id="10" pos="2664" userDrawn="1">
          <p15:clr>
            <a:srgbClr val="F26B43"/>
          </p15:clr>
        </p15:guide>
        <p15:guide id="11" pos="3144" userDrawn="1">
          <p15:clr>
            <a:srgbClr val="F26B43"/>
          </p15:clr>
        </p15:guide>
        <p15:guide id="12" pos="3240" userDrawn="1">
          <p15:clr>
            <a:srgbClr val="F26B43"/>
          </p15:clr>
        </p15:guide>
        <p15:guide id="13" pos="6696" userDrawn="1">
          <p15:clr>
            <a:srgbClr val="F26B43"/>
          </p15:clr>
        </p15:guide>
        <p15:guide id="14" pos="3720" userDrawn="1">
          <p15:clr>
            <a:srgbClr val="F26B43"/>
          </p15:clr>
        </p15:guide>
        <p15:guide id="15" pos="4296" userDrawn="1">
          <p15:clr>
            <a:srgbClr val="F26B43"/>
          </p15:clr>
        </p15:guide>
        <p15:guide id="16" pos="4392" userDrawn="1">
          <p15:clr>
            <a:srgbClr val="F26B43"/>
          </p15:clr>
        </p15:guide>
        <p15:guide id="17" pos="4872" userDrawn="1">
          <p15:clr>
            <a:srgbClr val="F26B43"/>
          </p15:clr>
        </p15:guide>
        <p15:guide id="18" pos="4968" userDrawn="1">
          <p15:clr>
            <a:srgbClr val="F26B43"/>
          </p15:clr>
        </p15:guide>
        <p15:guide id="19" pos="5448" userDrawn="1">
          <p15:clr>
            <a:srgbClr val="F26B43"/>
          </p15:clr>
        </p15:guide>
        <p15:guide id="20" pos="5544" userDrawn="1">
          <p15:clr>
            <a:srgbClr val="F26B43"/>
          </p15:clr>
        </p15:guide>
        <p15:guide id="21" pos="6024" userDrawn="1">
          <p15:clr>
            <a:srgbClr val="F26B43"/>
          </p15:clr>
        </p15:guide>
        <p15:guide id="22" pos="6120" userDrawn="1">
          <p15:clr>
            <a:srgbClr val="F26B43"/>
          </p15:clr>
        </p15:guide>
        <p15:guide id="23" pos="6600" userDrawn="1">
          <p15:clr>
            <a:srgbClr val="F26B43"/>
          </p15:clr>
        </p15:guide>
        <p15:guide id="24" pos="3816" userDrawn="1">
          <p15:clr>
            <a:srgbClr val="F26B43"/>
          </p15:clr>
        </p15:guide>
        <p15:guide id="25" pos="71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67CC0-9FB6-D397-2CB8-E2FEC6D8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05F0BE-8A95-471E-1D4A-6766F7ECD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2744552"/>
            <a:ext cx="10555147" cy="1311128"/>
          </a:xfrm>
        </p:spPr>
        <p:txBody>
          <a:bodyPr/>
          <a:lstStyle/>
          <a:p>
            <a:r>
              <a:rPr lang="en-US" sz="4400">
                <a:latin typeface="Calibri"/>
                <a:ea typeface="Calibri"/>
                <a:cs typeface="Calibri"/>
              </a:rPr>
              <a:t>MES Agile Oversight Model</a:t>
            </a:r>
            <a:br>
              <a:rPr lang="en-US" sz="4400">
                <a:latin typeface="Calibri"/>
                <a:ea typeface="Calibri"/>
                <a:cs typeface="Calibri"/>
              </a:rPr>
            </a:br>
            <a:endParaRPr lang="en-US" sz="44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9040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D7425-A35B-FAC2-B8E9-B60643AE3F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571" y="1921754"/>
            <a:ext cx="5359574" cy="3402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>
              <a:lnSpc>
                <a:spcPts val="2325"/>
              </a:lnSpc>
            </a:pPr>
            <a:r>
              <a:rPr lang="en-US" baseline="0">
                <a:solidFill>
                  <a:srgbClr val="000000"/>
                </a:solidFill>
                <a:latin typeface="Open Sans Light"/>
                <a:ea typeface="Segoe UI"/>
                <a:cs typeface="Segoe UI"/>
              </a:rPr>
              <a:t>Every meeting includes:</a:t>
            </a:r>
            <a:r>
              <a:rPr lang="en-US">
                <a:latin typeface="Open Sans Light"/>
                <a:ea typeface="Segoe UI"/>
                <a:cs typeface="Segoe UI"/>
              </a:rPr>
              <a:t>​</a:t>
            </a:r>
          </a:p>
          <a:p>
            <a:pPr lvl="1" rtl="0">
              <a:lnSpc>
                <a:spcPts val="2325"/>
              </a:lnSpc>
              <a:buFont typeface="Arial"/>
              <a:buChar char="•"/>
            </a:pPr>
            <a:r>
              <a:rPr lang="en-US" baseline="0">
                <a:solidFill>
                  <a:srgbClr val="000000"/>
                </a:solidFill>
                <a:latin typeface="Open Sans Light"/>
                <a:ea typeface="Arial"/>
                <a:cs typeface="Arial"/>
              </a:rPr>
              <a:t>Portfolio status round robin</a:t>
            </a:r>
            <a:r>
              <a:rPr lang="en-US">
                <a:latin typeface="Open Sans Light"/>
                <a:ea typeface="Arial"/>
                <a:cs typeface="Arial"/>
              </a:rPr>
              <a:t>​</a:t>
            </a:r>
          </a:p>
          <a:p>
            <a:pPr lvl="1" rtl="0">
              <a:lnSpc>
                <a:spcPts val="2325"/>
              </a:lnSpc>
              <a:buFont typeface="Arial"/>
              <a:buChar char="•"/>
            </a:pPr>
            <a:r>
              <a:rPr lang="en-US" baseline="0">
                <a:solidFill>
                  <a:srgbClr val="000000"/>
                </a:solidFill>
                <a:latin typeface="Open Sans Light"/>
                <a:ea typeface="Arial"/>
                <a:cs typeface="Arial"/>
              </a:rPr>
              <a:t>APDs and contract alignment </a:t>
            </a:r>
            <a:r>
              <a:rPr lang="en-US">
                <a:latin typeface="Open Sans Light"/>
                <a:ea typeface="Arial"/>
                <a:cs typeface="Arial"/>
              </a:rPr>
              <a:t>​</a:t>
            </a:r>
          </a:p>
          <a:p>
            <a:pPr lvl="1" rtl="0">
              <a:lnSpc>
                <a:spcPts val="2325"/>
              </a:lnSpc>
              <a:buFont typeface="Arial"/>
              <a:buChar char="•"/>
            </a:pPr>
            <a:r>
              <a:rPr lang="en-US" baseline="0">
                <a:solidFill>
                  <a:srgbClr val="000000"/>
                </a:solidFill>
                <a:latin typeface="Open Sans Light"/>
                <a:ea typeface="Arial"/>
                <a:cs typeface="Arial"/>
              </a:rPr>
              <a:t>15-minute live DDI demo</a:t>
            </a:r>
            <a:r>
              <a:rPr lang="en-US">
                <a:latin typeface="Open Sans Light"/>
                <a:ea typeface="Arial"/>
                <a:cs typeface="Arial"/>
              </a:rPr>
              <a:t>​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809D2B-16F6-F08E-45FC-51A4A6EBAA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1829925"/>
            <a:ext cx="5301343" cy="3402600"/>
          </a:xfrm>
        </p:spPr>
        <p:txBody>
          <a:bodyPr vert="horz" lIns="91440" tIns="45720" rIns="182880" bIns="45720" rtlCol="0" anchor="t">
            <a:normAutofit lnSpcReduction="10000"/>
          </a:bodyPr>
          <a:lstStyle/>
          <a:p>
            <a:r>
              <a:rPr lang="en-US">
                <a:latin typeface="Open Sans Light"/>
                <a:ea typeface="Open Sans Light"/>
                <a:cs typeface="Open Sans Light"/>
              </a:rPr>
              <a:t>Discussion will focus on: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What changed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What was delivered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What issues or blockers have emerged — and how are they being addressed?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What risks are emerging and how are they being mitigated?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What’s next?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DA4937-7CA4-AD92-47F3-C1CC3F578F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100">
                <a:latin typeface="Open Sans ExtraBold"/>
                <a:ea typeface="Open Sans ExtraBold"/>
                <a:cs typeface="Open Sans ExtraBold"/>
              </a:rPr>
              <a:t>What the Pilot Entails</a:t>
            </a:r>
          </a:p>
          <a:p>
            <a:endParaRPr lang="en-US" sz="1100" b="0" i="0"/>
          </a:p>
          <a:p>
            <a:endParaRPr lang="en-US" sz="1200" b="0" i="0"/>
          </a:p>
          <a:p>
            <a:endParaRPr lang="en-US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EF704-7C3B-8E32-6D5D-EF6FBA014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02EC3E-153D-D14F-7327-0792C9BF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"/>
                <a:ea typeface="Open Sans"/>
                <a:cs typeface="Open Sans"/>
              </a:rPr>
              <a:t>Biweekly Portfolio Syncs</a:t>
            </a:r>
          </a:p>
          <a:p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163C1-26B4-AADC-9E64-97F61BA9454A}"/>
              </a:ext>
            </a:extLst>
          </p:cNvPr>
          <p:cNvSpPr txBox="1"/>
          <p:nvPr/>
        </p:nvSpPr>
        <p:spPr>
          <a:xfrm>
            <a:off x="561571" y="5553959"/>
            <a:ext cx="101346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/>
              <a:t>This is </a:t>
            </a:r>
            <a:r>
              <a:rPr lang="en-US" sz="2400" b="1"/>
              <a:t>portfolio</a:t>
            </a:r>
            <a:r>
              <a:rPr lang="en-US" sz="2400"/>
              <a:t>-level — not </a:t>
            </a:r>
            <a:r>
              <a:rPr lang="en-US" sz="2400" b="1"/>
              <a:t>sprint</a:t>
            </a:r>
            <a:r>
              <a:rPr lang="en-US" sz="2400"/>
              <a:t>-level</a:t>
            </a:r>
            <a:endParaRPr lang="en-US" sz="240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5556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A4BB5F-02DB-29D0-F8A7-44799FE5400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9046" y="1921790"/>
            <a:ext cx="10315574" cy="203689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>
                <a:latin typeface="Open Sans Light"/>
                <a:ea typeface="Open Sans Light"/>
                <a:cs typeface="Open Sans Light"/>
              </a:rPr>
              <a:t>Align oversight with delivery reality.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Reduce surprises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Improve transparency</a:t>
            </a:r>
            <a:endParaRPr lang="en-US"/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Strengthen partnerships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338B7-73CA-2249-F887-FD2DD36CFC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Closing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DAB9B-476E-CD53-CCD0-5FF7721FB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D53BEB0-223A-A6B8-3CFF-1D07993CC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The goal is simple:</a:t>
            </a:r>
            <a:endParaRPr lang="en-US"/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99E4A-2ECD-BED4-016E-FD2D3A035EE9}"/>
              </a:ext>
            </a:extLst>
          </p:cNvPr>
          <p:cNvSpPr txBox="1"/>
          <p:nvPr/>
        </p:nvSpPr>
        <p:spPr>
          <a:xfrm>
            <a:off x="3027641" y="4408613"/>
            <a:ext cx="5358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>
                <a:latin typeface="Open Sans Light"/>
                <a:ea typeface="Open Sans Light"/>
                <a:cs typeface="Open Sans Light"/>
              </a:rPr>
              <a:t>We look forward to learning together.</a:t>
            </a:r>
          </a:p>
        </p:txBody>
      </p:sp>
    </p:spTree>
    <p:extLst>
      <p:ext uri="{BB962C8B-B14F-4D97-AF65-F5344CB8AC3E}">
        <p14:creationId xmlns:p14="http://schemas.microsoft.com/office/powerpoint/2010/main" val="2958682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3139B-0011-58E2-1D8F-BD4A0467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338" y="1822430"/>
            <a:ext cx="7479323" cy="1311128"/>
          </a:xfrm>
        </p:spPr>
        <p:txBody>
          <a:bodyPr>
            <a:normAutofit/>
          </a:bodyPr>
          <a:lstStyle/>
          <a:p>
            <a:r>
              <a:rPr lang="en-US" dirty="0"/>
              <a:t>CMS’ Agile Oversight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1CC46-0DBD-757C-9EF7-F89FA1F9B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Rhode Island’s Experience</a:t>
            </a:r>
          </a:p>
        </p:txBody>
      </p:sp>
    </p:spTree>
    <p:extLst>
      <p:ext uri="{BB962C8B-B14F-4D97-AF65-F5344CB8AC3E}">
        <p14:creationId xmlns:p14="http://schemas.microsoft.com/office/powerpoint/2010/main" val="3674264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0BF6-D491-AA5E-BC18-D506A04C1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43D2DB-F06A-D638-4176-4379CBB0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7D24C-55BC-4150-BC77-7526DE4131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3B1979-F3B5-1F83-9E29-974B3576BB92}"/>
              </a:ext>
            </a:extLst>
          </p:cNvPr>
          <p:cNvSpPr txBox="1">
            <a:spLocks/>
          </p:cNvSpPr>
          <p:nvPr/>
        </p:nvSpPr>
        <p:spPr>
          <a:xfrm>
            <a:off x="333693" y="311289"/>
            <a:ext cx="11477722" cy="513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E497F"/>
                </a:solidFill>
                <a:effectLst/>
                <a:uLnTx/>
                <a:uFillTx/>
                <a:latin typeface="Franklin Gothic Demi"/>
                <a:ea typeface="+mj-ea"/>
                <a:cs typeface="Calibri Light"/>
              </a:rPr>
              <a:t>RI Team Makeup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C58160-36D2-F9B6-9508-B7483712C7C2}"/>
              </a:ext>
            </a:extLst>
          </p:cNvPr>
          <p:cNvSpPr txBox="1"/>
          <p:nvPr/>
        </p:nvSpPr>
        <p:spPr>
          <a:xfrm>
            <a:off x="1254370" y="2148916"/>
            <a:ext cx="2696308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Final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C316AC-061A-10CB-4635-582F8CA94AC3}"/>
              </a:ext>
            </a:extLst>
          </p:cNvPr>
          <p:cNvSpPr txBox="1"/>
          <p:nvPr/>
        </p:nvSpPr>
        <p:spPr>
          <a:xfrm>
            <a:off x="5045216" y="2148915"/>
            <a:ext cx="2696308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Deadline Next Week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288E9B7-7BE2-58E0-7CF0-EE3372EB18E5}"/>
              </a:ext>
            </a:extLst>
          </p:cNvPr>
          <p:cNvSpPr/>
          <p:nvPr/>
        </p:nvSpPr>
        <p:spPr>
          <a:xfrm>
            <a:off x="1407551" y="2000210"/>
            <a:ext cx="1393852" cy="159877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F4EFFF-9D80-0B75-C8FD-9377E0BC3EC5}"/>
              </a:ext>
            </a:extLst>
          </p:cNvPr>
          <p:cNvSpPr/>
          <p:nvPr/>
        </p:nvSpPr>
        <p:spPr>
          <a:xfrm>
            <a:off x="1570892" y="1535723"/>
            <a:ext cx="1090246" cy="10550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10" name="Graphic 9" descr="Contract with solid fill">
            <a:extLst>
              <a:ext uri="{FF2B5EF4-FFF2-40B4-BE49-F238E27FC236}">
                <a16:creationId xmlns:a16="http://schemas.microsoft.com/office/drawing/2014/main" id="{A6A0C2B4-D839-E60B-CE0C-A54735D74E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8815" y="1606061"/>
            <a:ext cx="914400" cy="9144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8C1CAE9-87BB-3032-FF8D-CA4B159AA15A}"/>
              </a:ext>
            </a:extLst>
          </p:cNvPr>
          <p:cNvSpPr/>
          <p:nvPr/>
        </p:nvSpPr>
        <p:spPr>
          <a:xfrm>
            <a:off x="2954995" y="2000209"/>
            <a:ext cx="1393852" cy="1598775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538E69-00E5-8C70-1C03-9B289052F158}"/>
              </a:ext>
            </a:extLst>
          </p:cNvPr>
          <p:cNvSpPr/>
          <p:nvPr/>
        </p:nvSpPr>
        <p:spPr>
          <a:xfrm>
            <a:off x="3122630" y="1535722"/>
            <a:ext cx="1090246" cy="105507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2E77538-19B5-6481-B75E-51791E3C28C6}"/>
              </a:ext>
            </a:extLst>
          </p:cNvPr>
          <p:cNvSpPr/>
          <p:nvPr/>
        </p:nvSpPr>
        <p:spPr>
          <a:xfrm>
            <a:off x="4468020" y="2000208"/>
            <a:ext cx="1393852" cy="1598775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69DC2BE-DFA6-0A60-2809-B08C7A0688D6}"/>
              </a:ext>
            </a:extLst>
          </p:cNvPr>
          <p:cNvSpPr/>
          <p:nvPr/>
        </p:nvSpPr>
        <p:spPr>
          <a:xfrm>
            <a:off x="6015878" y="2000207"/>
            <a:ext cx="1393852" cy="159877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13" name="Graphic 12" descr="Calculator with solid fill">
            <a:extLst>
              <a:ext uri="{FF2B5EF4-FFF2-40B4-BE49-F238E27FC236}">
                <a16:creationId xmlns:a16="http://schemas.microsoft.com/office/drawing/2014/main" id="{12D6F65B-708B-2129-7124-BBF5CC669D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0553" y="1624703"/>
            <a:ext cx="914400" cy="9144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B86660F-6E68-7E17-5187-9CCEBB7E04DD}"/>
              </a:ext>
            </a:extLst>
          </p:cNvPr>
          <p:cNvSpPr/>
          <p:nvPr/>
        </p:nvSpPr>
        <p:spPr>
          <a:xfrm>
            <a:off x="4622026" y="1535721"/>
            <a:ext cx="1090246" cy="105507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16" name="Graphic 15" descr="Bar graph with upward trend with solid fill">
            <a:extLst>
              <a:ext uri="{FF2B5EF4-FFF2-40B4-BE49-F238E27FC236}">
                <a16:creationId xmlns:a16="http://schemas.microsoft.com/office/drawing/2014/main" id="{D7632F3D-CBB9-1CB3-611C-8CD44487E3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9949" y="1624703"/>
            <a:ext cx="914400" cy="9144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1E769C0-5961-B68D-5322-6142993ED1C6}"/>
              </a:ext>
            </a:extLst>
          </p:cNvPr>
          <p:cNvSpPr/>
          <p:nvPr/>
        </p:nvSpPr>
        <p:spPr>
          <a:xfrm>
            <a:off x="6121422" y="1484026"/>
            <a:ext cx="1090246" cy="105507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pic>
        <p:nvPicPr>
          <p:cNvPr id="19" name="Graphic 18" descr="Female Profile with solid fill">
            <a:extLst>
              <a:ext uri="{FF2B5EF4-FFF2-40B4-BE49-F238E27FC236}">
                <a16:creationId xmlns:a16="http://schemas.microsoft.com/office/drawing/2014/main" id="{539F609B-2D33-91CD-5713-ACF60068EF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09345" y="1573005"/>
            <a:ext cx="914400" cy="914400"/>
          </a:xfrm>
          <a:prstGeom prst="rect">
            <a:avLst/>
          </a:prstGeom>
        </p:spPr>
      </p:pic>
      <p:pic>
        <p:nvPicPr>
          <p:cNvPr id="25" name="Graphic 24" descr="Comment Like with solid fill">
            <a:extLst>
              <a:ext uri="{FF2B5EF4-FFF2-40B4-BE49-F238E27FC236}">
                <a16:creationId xmlns:a16="http://schemas.microsoft.com/office/drawing/2014/main" id="{180B8983-C06D-C772-C38A-FE54DA1B6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0595" y="4401367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E5910BC-C685-66A8-6307-031B4A29ED37}"/>
              </a:ext>
            </a:extLst>
          </p:cNvPr>
          <p:cNvSpPr txBox="1"/>
          <p:nvPr/>
        </p:nvSpPr>
        <p:spPr>
          <a:xfrm>
            <a:off x="1651012" y="2626578"/>
            <a:ext cx="972189" cy="60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 Managers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B9142F-7CB8-BC7D-5D62-B85D7645092A}"/>
              </a:ext>
            </a:extLst>
          </p:cNvPr>
          <p:cNvSpPr txBox="1"/>
          <p:nvPr/>
        </p:nvSpPr>
        <p:spPr>
          <a:xfrm>
            <a:off x="3195156" y="2630741"/>
            <a:ext cx="972189" cy="60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Staff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D793F-8A70-DEE0-E2FB-554CF59D94DA}"/>
              </a:ext>
            </a:extLst>
          </p:cNvPr>
          <p:cNvSpPr txBox="1"/>
          <p:nvPr/>
        </p:nvSpPr>
        <p:spPr>
          <a:xfrm>
            <a:off x="4740083" y="2632809"/>
            <a:ext cx="972189" cy="60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F352A0-4E55-6838-18FD-B37AEE8B22A1}"/>
              </a:ext>
            </a:extLst>
          </p:cNvPr>
          <p:cNvSpPr txBox="1"/>
          <p:nvPr/>
        </p:nvSpPr>
        <p:spPr>
          <a:xfrm>
            <a:off x="6226709" y="2626578"/>
            <a:ext cx="972189" cy="60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Managers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4FAA971-0E3C-02C4-F165-F37302A56730}"/>
              </a:ext>
            </a:extLst>
          </p:cNvPr>
          <p:cNvSpPr/>
          <p:nvPr/>
        </p:nvSpPr>
        <p:spPr>
          <a:xfrm>
            <a:off x="1812162" y="4233371"/>
            <a:ext cx="5073370" cy="125039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783856-A70A-CB02-8AC4-A7540B367369}"/>
              </a:ext>
            </a:extLst>
          </p:cNvPr>
          <p:cNvSpPr txBox="1"/>
          <p:nvPr/>
        </p:nvSpPr>
        <p:spPr>
          <a:xfrm>
            <a:off x="2864537" y="4517106"/>
            <a:ext cx="3586972" cy="514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&amp; APD WORK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F3BFB04-2B95-4A88-43F8-472F010A622F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2104477" y="3598985"/>
            <a:ext cx="136942" cy="625198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092209D-E9B8-E3D7-22AF-3A84BC54ADE0}"/>
              </a:ext>
            </a:extLst>
          </p:cNvPr>
          <p:cNvCxnSpPr>
            <a:cxnSpLocks/>
          </p:cNvCxnSpPr>
          <p:nvPr/>
        </p:nvCxnSpPr>
        <p:spPr>
          <a:xfrm>
            <a:off x="3617088" y="3608173"/>
            <a:ext cx="0" cy="62458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7909C5-9CDE-CD92-3EE5-7DE51F50C5FC}"/>
              </a:ext>
            </a:extLst>
          </p:cNvPr>
          <p:cNvCxnSpPr>
            <a:cxnSpLocks/>
          </p:cNvCxnSpPr>
          <p:nvPr/>
        </p:nvCxnSpPr>
        <p:spPr>
          <a:xfrm>
            <a:off x="5129806" y="3608172"/>
            <a:ext cx="0" cy="62519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8119BA0-734D-D2D0-A503-B41ABD00557E}"/>
              </a:ext>
            </a:extLst>
          </p:cNvPr>
          <p:cNvCxnSpPr>
            <a:cxnSpLocks/>
          </p:cNvCxnSpPr>
          <p:nvPr/>
        </p:nvCxnSpPr>
        <p:spPr>
          <a:xfrm flipH="1">
            <a:off x="6505476" y="3589177"/>
            <a:ext cx="222507" cy="64357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" name="Graphic 46" descr="Chevron arrows with solid fill">
            <a:extLst>
              <a:ext uri="{FF2B5EF4-FFF2-40B4-BE49-F238E27FC236}">
                <a16:creationId xmlns:a16="http://schemas.microsoft.com/office/drawing/2014/main" id="{EA00BB95-C904-08E4-F83B-9BC9BA70E3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13965" y="4370595"/>
            <a:ext cx="914400" cy="914400"/>
          </a:xfrm>
          <a:prstGeom prst="rect">
            <a:avLst/>
          </a:prstGeom>
        </p:spPr>
      </p:pic>
      <p:sp>
        <p:nvSpPr>
          <p:cNvPr id="48" name="AutoShape 2" descr="CMS supports modular approach to Medicaid IT improvements | Healthcare Dive">
            <a:extLst>
              <a:ext uri="{FF2B5EF4-FFF2-40B4-BE49-F238E27FC236}">
                <a16:creationId xmlns:a16="http://schemas.microsoft.com/office/drawing/2014/main" id="{D5ECE28F-7FF1-FAF8-D71A-94EB8CA857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EC02F0D-9AB1-1747-E837-EC7D56E353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5157" y="4076029"/>
            <a:ext cx="3362325" cy="1171575"/>
          </a:xfrm>
          <a:prstGeom prst="rect">
            <a:avLst/>
          </a:prstGeom>
        </p:spPr>
      </p:pic>
      <p:pic>
        <p:nvPicPr>
          <p:cNvPr id="2" name="Picture 1" descr="A blue shield with a gold anchor and text&#10;&#10;AI-generated content may be incorrect.">
            <a:extLst>
              <a:ext uri="{FF2B5EF4-FFF2-40B4-BE49-F238E27FC236}">
                <a16:creationId xmlns:a16="http://schemas.microsoft.com/office/drawing/2014/main" id="{313F519F-8250-0AF0-3A8F-AB482882FD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7828" y="667657"/>
            <a:ext cx="4778916" cy="552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57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FE1CC-2A3B-1609-8D52-B4DB574E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B04DA6-F96A-73B7-336A-CA6A7EA7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7D24C-55BC-4150-BC77-7526DE4131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01A94E7-A212-2295-5EED-A73CC5AC99D7}"/>
              </a:ext>
            </a:extLst>
          </p:cNvPr>
          <p:cNvSpPr txBox="1">
            <a:spLocks/>
          </p:cNvSpPr>
          <p:nvPr/>
        </p:nvSpPr>
        <p:spPr>
          <a:xfrm>
            <a:off x="333693" y="311289"/>
            <a:ext cx="11477722" cy="513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E497F"/>
                </a:solidFill>
                <a:effectLst/>
                <a:uLnTx/>
                <a:uFillTx/>
                <a:latin typeface="Franklin Gothic Demi"/>
                <a:ea typeface="+mj-ea"/>
                <a:cs typeface="Calibri Light"/>
              </a:rPr>
              <a:t>Rhode Island’s Preparations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75B8FC-FD2B-0996-5980-478BF65FF64F}"/>
              </a:ext>
            </a:extLst>
          </p:cNvPr>
          <p:cNvSpPr txBox="1"/>
          <p:nvPr/>
        </p:nvSpPr>
        <p:spPr>
          <a:xfrm>
            <a:off x="1254370" y="2148916"/>
            <a:ext cx="2696308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Final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1B2C25-6D56-AF1F-DEFD-138C7762344E}"/>
              </a:ext>
            </a:extLst>
          </p:cNvPr>
          <p:cNvSpPr txBox="1"/>
          <p:nvPr/>
        </p:nvSpPr>
        <p:spPr>
          <a:xfrm>
            <a:off x="5045216" y="2148915"/>
            <a:ext cx="2696308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Deadline Next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EC5C7-0DBB-413F-291A-A09282839507}"/>
              </a:ext>
            </a:extLst>
          </p:cNvPr>
          <p:cNvSpPr txBox="1"/>
          <p:nvPr/>
        </p:nvSpPr>
        <p:spPr>
          <a:xfrm>
            <a:off x="8841174" y="2148914"/>
            <a:ext cx="2696308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Deadline 2-3 Weeks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0E813B-E766-EB14-BD4E-4686558A9B86}"/>
              </a:ext>
            </a:extLst>
          </p:cNvPr>
          <p:cNvSpPr txBox="1"/>
          <p:nvPr/>
        </p:nvSpPr>
        <p:spPr>
          <a:xfrm>
            <a:off x="1046146" y="1500554"/>
            <a:ext cx="6932795" cy="4163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/ Expectation Management Conversations:</a:t>
            </a:r>
          </a:p>
          <a:p>
            <a:pPr marL="742950" lvl="1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APD </a:t>
            </a: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Contract Owners</a:t>
            </a:r>
          </a:p>
          <a:p>
            <a:pPr marL="742950" lvl="1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Leadership</a:t>
            </a:r>
          </a:p>
          <a:p>
            <a:pPr marL="742950" lvl="1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Vendors</a:t>
            </a: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Forecasting Demo Schedule</a:t>
            </a: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Updating Reporting Templates</a:t>
            </a: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 descr="State Of Rhode Island Seal, HD Png Download - vhv">
            <a:extLst>
              <a:ext uri="{FF2B5EF4-FFF2-40B4-BE49-F238E27FC236}">
                <a16:creationId xmlns:a16="http://schemas.microsoft.com/office/drawing/2014/main" id="{77C770F0-2ECE-CAA4-D9F5-AC031C9ED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60" b="89851" l="5698" r="94884">
                        <a14:foregroundMark x1="32558" y1="14726" x2="32558" y2="14726"/>
                        <a14:foregroundMark x1="42674" y1="8159" x2="42674" y2="8159"/>
                        <a14:foregroundMark x1="94884" y1="17811" x2="94884" y2="17811"/>
                        <a14:foregroundMark x1="40698" y1="13134" x2="40698" y2="13134"/>
                        <a14:foregroundMark x1="60698" y1="13333" x2="60698" y2="13333"/>
                        <a14:foregroundMark x1="5698" y1="16816" x2="5698" y2="16816"/>
                        <a14:foregroundMark x1="17442" y1="82090" x2="17442" y2="82090"/>
                        <a14:foregroundMark x1="26512" y1="84478" x2="26512" y2="84478"/>
                        <a14:foregroundMark x1="22674" y1="85871" x2="22674" y2="85871"/>
                        <a14:foregroundMark x1="35814" y1="85871" x2="35814" y2="85871"/>
                        <a14:foregroundMark x1="42907" y1="88657" x2="42907" y2="88657"/>
                        <a14:foregroundMark x1="68605" y1="87463" x2="68605" y2="87463"/>
                        <a14:foregroundMark x1="79302" y1="83483" x2="79302" y2="83483"/>
                        <a14:foregroundMark x1="71860" y1="83483" x2="71860" y2="83483"/>
                        <a14:foregroundMark x1="77326" y1="85572" x2="77326" y2="85572"/>
                        <a14:foregroundMark x1="57093" y1="85174" x2="57093" y2="85174"/>
                        <a14:foregroundMark x1="43140" y1="84677" x2="43140" y2="84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122" y="128850"/>
            <a:ext cx="1935889" cy="226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5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F3B76-EF28-FDAA-E7A9-30F9D6BB0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9CC7BF-756F-643F-566B-571677E7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7D24C-55BC-4150-BC77-7526DE4131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B915E8-3057-E53C-CCB5-7686AA4EA21E}"/>
              </a:ext>
            </a:extLst>
          </p:cNvPr>
          <p:cNvSpPr txBox="1">
            <a:spLocks/>
          </p:cNvSpPr>
          <p:nvPr/>
        </p:nvSpPr>
        <p:spPr>
          <a:xfrm>
            <a:off x="274054" y="348999"/>
            <a:ext cx="11477722" cy="513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1E497F"/>
                </a:solidFill>
                <a:latin typeface="Franklin Gothic Demi"/>
                <a:cs typeface="Calibri Light"/>
              </a:rPr>
              <a:t>Transition and Adjustments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Franklin Gothic Demi"/>
              <a:ea typeface="+mj-ea"/>
              <a:cs typeface="Calibri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2A3A1D-3C4F-8AF9-D6B8-53E052481DCC}"/>
              </a:ext>
            </a:extLst>
          </p:cNvPr>
          <p:cNvSpPr txBox="1"/>
          <p:nvPr/>
        </p:nvSpPr>
        <p:spPr>
          <a:xfrm>
            <a:off x="1046473" y="1651398"/>
            <a:ext cx="6558334" cy="3555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prep meeting scheduled monthly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 team on modified reporting </a:t>
            </a:r>
          </a:p>
          <a:p>
            <a:pPr marL="742950" lvl="1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Still working through some bumps here…</a:t>
            </a: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Involvement of our Financial Management Staff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4" descr="State Of Rhode Island Seal, HD Png Download - vhv">
            <a:extLst>
              <a:ext uri="{FF2B5EF4-FFF2-40B4-BE49-F238E27FC236}">
                <a16:creationId xmlns:a16="http://schemas.microsoft.com/office/drawing/2014/main" id="{19FC7A61-D31C-D249-99C6-16F39C0BF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60" b="89851" l="5698" r="94884">
                        <a14:foregroundMark x1="32558" y1="14726" x2="32558" y2="14726"/>
                        <a14:foregroundMark x1="42674" y1="8159" x2="42674" y2="8159"/>
                        <a14:foregroundMark x1="94884" y1="17811" x2="94884" y2="17811"/>
                        <a14:foregroundMark x1="40698" y1="13134" x2="40698" y2="13134"/>
                        <a14:foregroundMark x1="60698" y1="13333" x2="60698" y2="13333"/>
                        <a14:foregroundMark x1="5698" y1="16816" x2="5698" y2="16816"/>
                        <a14:foregroundMark x1="17442" y1="82090" x2="17442" y2="82090"/>
                        <a14:foregroundMark x1="26512" y1="84478" x2="26512" y2="84478"/>
                        <a14:foregroundMark x1="22674" y1="85871" x2="22674" y2="85871"/>
                        <a14:foregroundMark x1="35814" y1="85871" x2="35814" y2="85871"/>
                        <a14:foregroundMark x1="42907" y1="88657" x2="42907" y2="88657"/>
                        <a14:foregroundMark x1="68605" y1="87463" x2="68605" y2="87463"/>
                        <a14:foregroundMark x1="79302" y1="83483" x2="79302" y2="83483"/>
                        <a14:foregroundMark x1="71860" y1="83483" x2="71860" y2="83483"/>
                        <a14:foregroundMark x1="77326" y1="85572" x2="77326" y2="85572"/>
                        <a14:foregroundMark x1="57093" y1="85174" x2="57093" y2="85174"/>
                        <a14:foregroundMark x1="43140" y1="84677" x2="43140" y2="84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122" y="128850"/>
            <a:ext cx="1935889" cy="226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41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3A97-29ED-27D6-11E8-05C8B0BEA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5D9DA-7070-0748-C62B-59D5CCACA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7D24C-55BC-4150-BC77-7526DE4131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072A30-7A4C-FBB1-AB50-8535ED9F3A71}"/>
              </a:ext>
            </a:extLst>
          </p:cNvPr>
          <p:cNvSpPr txBox="1">
            <a:spLocks/>
          </p:cNvSpPr>
          <p:nvPr/>
        </p:nvSpPr>
        <p:spPr>
          <a:xfrm>
            <a:off x="357139" y="348999"/>
            <a:ext cx="11477722" cy="513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1E497F"/>
                </a:solidFill>
                <a:latin typeface="Franklin Gothic Demi"/>
                <a:cs typeface="Calibri Light"/>
              </a:rPr>
              <a:t>Benefits Recognized to Date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Franklin Gothic Demi"/>
              <a:ea typeface="+mj-ea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33679F-F6CC-6B0C-0F5E-E5AC3FB9DAEE}"/>
              </a:ext>
            </a:extLst>
          </p:cNvPr>
          <p:cNvSpPr txBox="1"/>
          <p:nvPr/>
        </p:nvSpPr>
        <p:spPr>
          <a:xfrm>
            <a:off x="1046146" y="1500554"/>
            <a:ext cx="8295156" cy="537974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Clearer understanding of pipeline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timeliness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agency coordination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Smoother contract review/approval workflow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 strategy information sharing</a:t>
            </a:r>
          </a:p>
          <a:p>
            <a:pPr marL="742950" lvl="1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Inching towards </a:t>
            </a:r>
            <a:r>
              <a:rPr lang="en-US" sz="2400" b="1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improved coordination with RI Purchases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documentation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State Of Rhode Island Seal, HD Png Download - vhv">
            <a:extLst>
              <a:ext uri="{FF2B5EF4-FFF2-40B4-BE49-F238E27FC236}">
                <a16:creationId xmlns:a16="http://schemas.microsoft.com/office/drawing/2014/main" id="{D24FE378-326B-DD9E-4BEC-552C45938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60" b="89851" l="5698" r="94884">
                        <a14:foregroundMark x1="32558" y1="14726" x2="32558" y2="14726"/>
                        <a14:foregroundMark x1="42674" y1="8159" x2="42674" y2="8159"/>
                        <a14:foregroundMark x1="94884" y1="17811" x2="94884" y2="17811"/>
                        <a14:foregroundMark x1="40698" y1="13134" x2="40698" y2="13134"/>
                        <a14:foregroundMark x1="60698" y1="13333" x2="60698" y2="13333"/>
                        <a14:foregroundMark x1="5698" y1="16816" x2="5698" y2="16816"/>
                        <a14:foregroundMark x1="17442" y1="82090" x2="17442" y2="82090"/>
                        <a14:foregroundMark x1="26512" y1="84478" x2="26512" y2="84478"/>
                        <a14:foregroundMark x1="22674" y1="85871" x2="22674" y2="85871"/>
                        <a14:foregroundMark x1="35814" y1="85871" x2="35814" y2="85871"/>
                        <a14:foregroundMark x1="42907" y1="88657" x2="42907" y2="88657"/>
                        <a14:foregroundMark x1="68605" y1="87463" x2="68605" y2="87463"/>
                        <a14:foregroundMark x1="79302" y1="83483" x2="79302" y2="83483"/>
                        <a14:foregroundMark x1="71860" y1="83483" x2="71860" y2="83483"/>
                        <a14:foregroundMark x1="77326" y1="85572" x2="77326" y2="85572"/>
                        <a14:foregroundMark x1="57093" y1="85174" x2="57093" y2="85174"/>
                        <a14:foregroundMark x1="43140" y1="84677" x2="43140" y2="84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122" y="128850"/>
            <a:ext cx="1935889" cy="226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963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C3BDF-0AC7-DDC2-8C99-1528349B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C1F3F8-DC99-6B4E-E05B-445434E2F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77D24C-55BC-4150-BC77-7526DE4131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8DF534-F1EB-F610-D458-75878399C664}"/>
              </a:ext>
            </a:extLst>
          </p:cNvPr>
          <p:cNvSpPr txBox="1">
            <a:spLocks/>
          </p:cNvSpPr>
          <p:nvPr/>
        </p:nvSpPr>
        <p:spPr>
          <a:xfrm>
            <a:off x="357139" y="348999"/>
            <a:ext cx="11477722" cy="5136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rgbClr val="1E497F"/>
                </a:solidFill>
                <a:latin typeface="Franklin Gothic Demi"/>
                <a:cs typeface="Calibri Light"/>
              </a:rPr>
              <a:t>Advice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Franklin Gothic Demi"/>
              <a:ea typeface="+mj-ea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DD3094-9A20-9598-C1A4-FE39F888B337}"/>
              </a:ext>
            </a:extLst>
          </p:cNvPr>
          <p:cNvSpPr txBox="1"/>
          <p:nvPr/>
        </p:nvSpPr>
        <p:spPr>
          <a:xfrm>
            <a:off x="1046146" y="1500554"/>
            <a:ext cx="8362097" cy="2947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policies and procedures (financial and non-financial)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APD workflow desk-reference guide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Sharepoint</a:t>
            </a:r>
            <a:r>
              <a:rPr lang="en-US" sz="24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version control</a:t>
            </a:r>
          </a:p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 descr="State Of Rhode Island Seal, HD Png Download - vhv">
            <a:extLst>
              <a:ext uri="{FF2B5EF4-FFF2-40B4-BE49-F238E27FC236}">
                <a16:creationId xmlns:a16="http://schemas.microsoft.com/office/drawing/2014/main" id="{BC0896BC-613C-B5FA-69B9-D93332587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60" b="89851" l="5698" r="94884">
                        <a14:foregroundMark x1="32558" y1="14726" x2="32558" y2="14726"/>
                        <a14:foregroundMark x1="42674" y1="8159" x2="42674" y2="8159"/>
                        <a14:foregroundMark x1="94884" y1="17811" x2="94884" y2="17811"/>
                        <a14:foregroundMark x1="40698" y1="13134" x2="40698" y2="13134"/>
                        <a14:foregroundMark x1="60698" y1="13333" x2="60698" y2="13333"/>
                        <a14:foregroundMark x1="5698" y1="16816" x2="5698" y2="16816"/>
                        <a14:foregroundMark x1="17442" y1="82090" x2="17442" y2="82090"/>
                        <a14:foregroundMark x1="26512" y1="84478" x2="26512" y2="84478"/>
                        <a14:foregroundMark x1="22674" y1="85871" x2="22674" y2="85871"/>
                        <a14:foregroundMark x1="35814" y1="85871" x2="35814" y2="85871"/>
                        <a14:foregroundMark x1="42907" y1="88657" x2="42907" y2="88657"/>
                        <a14:foregroundMark x1="68605" y1="87463" x2="68605" y2="87463"/>
                        <a14:foregroundMark x1="79302" y1="83483" x2="79302" y2="83483"/>
                        <a14:foregroundMark x1="71860" y1="83483" x2="71860" y2="83483"/>
                        <a14:foregroundMark x1="77326" y1="85572" x2="77326" y2="85572"/>
                        <a14:foregroundMark x1="57093" y1="85174" x2="57093" y2="85174"/>
                        <a14:foregroundMark x1="43140" y1="84677" x2="43140" y2="84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122" y="128850"/>
            <a:ext cx="1935889" cy="226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18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1CF71-1212-ECB7-F6E8-B78DBBDF9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679EB-718D-FBD3-75F5-EA1F0298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18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33C717-C400-D1F3-C059-97D7F5C3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744552"/>
            <a:ext cx="9029700" cy="841248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88930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A48A-9BA2-EE20-668B-888E1645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AFFBAC-220C-F10F-D491-5E550CC83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dirty="0" smtClean="0"/>
              <a:t>19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0D4500-7759-8AAB-F74D-0F4BD6A2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25" y="2787082"/>
            <a:ext cx="9029700" cy="840230"/>
          </a:xfrm>
        </p:spPr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2E2C04-3709-AF54-B3F4-28324091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475E56-7705-75EC-0F10-81E96B89E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Why Are We Here?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5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7D754-3F46-C9F9-F412-516D9300B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D8AC7-6CE2-2D95-8FBD-65491D87150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Open Sans Light"/>
                <a:ea typeface="Open Sans Light"/>
                <a:cs typeface="Open Sans Light"/>
              </a:rPr>
              <a:t>Introduce the MES Agile Oversight Model pilot</a:t>
            </a:r>
            <a:endParaRPr lang="en-US" b="1"/>
          </a:p>
          <a:p>
            <a:r>
              <a:rPr lang="en-US"/>
              <a:t>Explain what is changing — and what is not</a:t>
            </a:r>
          </a:p>
          <a:p>
            <a:endParaRPr lang="en-US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DC13A-65A0-A391-C43D-291F6CAB6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300">
                <a:latin typeface="Open Sans ExtraBold"/>
                <a:ea typeface="Open Sans ExtraBold"/>
                <a:cs typeface="Open Sans ExtraBold"/>
              </a:rPr>
              <a:t>Why are we here?</a:t>
            </a:r>
            <a:endParaRPr lang="en-US" sz="1300" b="0" i="0">
              <a:latin typeface="Open Sans ExtraBold"/>
              <a:ea typeface="Open Sans ExtraBold"/>
              <a:cs typeface="Open Sans ExtraBold"/>
            </a:endParaRPr>
          </a:p>
          <a:p>
            <a:endParaRPr lang="en-US" sz="1300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E7C37-7B31-4260-DAF4-4E76CBD12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A39357-2286-EFEA-17F9-11592EF5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Purpose of Today’s Session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9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6376F2-8D16-25DA-80B8-720415623AA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9046" y="1921790"/>
            <a:ext cx="6258154" cy="330335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11113" indent="-11113">
              <a:buNone/>
            </a:pPr>
            <a:r>
              <a:rPr lang="en-US">
                <a:latin typeface="Open Sans Light"/>
                <a:ea typeface="Open Sans Light"/>
                <a:cs typeface="Open Sans Light"/>
              </a:rPr>
              <a:t>States are delivering increasingly complex Medicaid Enterprise Systems using agile methods.</a:t>
            </a:r>
          </a:p>
          <a:p>
            <a:pPr>
              <a:buNone/>
            </a:pPr>
            <a:r>
              <a:rPr lang="en-US">
                <a:latin typeface="Open Sans Light"/>
                <a:ea typeface="Open Sans Light"/>
                <a:cs typeface="Open Sans Light"/>
              </a:rPr>
              <a:t>Traditional oversight has often been: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Document-heavy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Retrospective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Milestone-driven rather than value-driven</a:t>
            </a:r>
          </a:p>
          <a:p>
            <a:pPr marL="0" indent="0">
              <a:buNone/>
            </a:pPr>
            <a:endParaRPr lang="en-US">
              <a:latin typeface="Open Sans Light"/>
              <a:ea typeface="Open Sans Light"/>
              <a:cs typeface="Open Sans Light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50933A-25BA-6882-6325-BE6B093EC9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Why are we here?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7D11F0-4F48-3BA2-87A1-4B9E54641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Why CMS Is Evolving Oversight</a:t>
            </a:r>
            <a:endParaRPr lang="en-US" b="0">
              <a:latin typeface="Open Sans ExtraBold"/>
              <a:ea typeface="Open Sans ExtraBold"/>
              <a:cs typeface="Open Sans ExtraBold"/>
            </a:endParaRPr>
          </a:p>
          <a:p>
            <a:endParaRPr lang="en-US" b="0">
              <a:latin typeface="Open Sans ExtraBold"/>
              <a:cs typeface="Open Sans Extra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53C392-3A7A-7EA7-5BBC-5F2E2F4875A3}"/>
              </a:ext>
            </a:extLst>
          </p:cNvPr>
          <p:cNvSpPr txBox="1"/>
          <p:nvPr/>
        </p:nvSpPr>
        <p:spPr>
          <a:xfrm>
            <a:off x="514008" y="5296188"/>
            <a:ext cx="111639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>
                <a:latin typeface="Open Sans Light"/>
                <a:ea typeface="Open Sans Light"/>
                <a:cs typeface="Open Sans Light"/>
              </a:rPr>
              <a:t>We are updating our oversight approach to better align with states’ best practices for building MES systems.</a:t>
            </a:r>
            <a:endParaRPr lang="en-US" sz="2400">
              <a:latin typeface="Open Sans Light"/>
              <a:ea typeface="Open Sans Light"/>
              <a:cs typeface="Open Sans Light"/>
            </a:endParaRPr>
          </a:p>
        </p:txBody>
      </p:sp>
      <p:pic>
        <p:nvPicPr>
          <p:cNvPr id="15" name="Picture 14" descr="Icon for Collaborators Map">
            <a:extLst>
              <a:ext uri="{FF2B5EF4-FFF2-40B4-BE49-F238E27FC236}">
                <a16:creationId xmlns:a16="http://schemas.microsoft.com/office/drawing/2014/main" id="{F36272C9-E7C0-93C0-A032-D0C756CA2E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026" y="2366676"/>
            <a:ext cx="2124648" cy="212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5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571448-8E55-1755-143A-1BFACD54A06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9046" y="1718920"/>
            <a:ext cx="8767674" cy="329707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>
                <a:latin typeface="Open Sans Light"/>
                <a:ea typeface="Open Sans Light"/>
                <a:cs typeface="Open Sans Light"/>
              </a:rPr>
              <a:t>A cadence-based, portfolio-level oversight approach that emphasizes:</a:t>
            </a:r>
            <a:endParaRPr lang="en-US"/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Regular biweekly portfolio sync meetings</a:t>
            </a:r>
            <a:endParaRPr lang="en-US">
              <a:latin typeface="Open Sans Light"/>
              <a:cs typeface="Open Sans Light"/>
            </a:endParaRP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Demonstrations of working functionality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Early identification and timely resolution of issues and blockers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Early and consistent identification and mitigation of risks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Evidence-based status reporting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DA746-F327-C7A3-D44A-86ED70F8EA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Why are we here?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C4F87-97C9-BE31-775C-A5A10A9FD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F9CE9E-1262-2712-3DB4-E7D4CC102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Open Sans ExtraBold"/>
                <a:ea typeface="Open Sans ExtraBold"/>
                <a:cs typeface="Open Sans ExtraBold"/>
              </a:rPr>
              <a:t>What Is the Agile Oversight Model?</a:t>
            </a:r>
            <a:endParaRPr lang="en-US"/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62408E-BA23-6374-2E56-1CA67090CBF5}"/>
              </a:ext>
            </a:extLst>
          </p:cNvPr>
          <p:cNvSpPr txBox="1"/>
          <p:nvPr/>
        </p:nvSpPr>
        <p:spPr>
          <a:xfrm>
            <a:off x="549046" y="5361420"/>
            <a:ext cx="8145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>
                <a:latin typeface="Open Sans Light"/>
                <a:ea typeface="Open Sans Light"/>
                <a:cs typeface="Open Sans Light"/>
              </a:rPr>
              <a:t>This is about </a:t>
            </a:r>
            <a:r>
              <a:rPr lang="en-US" sz="2400" b="1">
                <a:latin typeface="Open Sans Light"/>
                <a:ea typeface="Open Sans Light"/>
                <a:cs typeface="Open Sans Light"/>
              </a:rPr>
              <a:t>clarity and alignment — not added reporting</a:t>
            </a:r>
            <a:r>
              <a:rPr lang="en-US" b="1">
                <a:latin typeface="Open Sans Light"/>
                <a:ea typeface="Open Sans Light"/>
                <a:cs typeface="Open Sans Light"/>
              </a:rPr>
              <a:t>.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4BF458-6BAE-71B7-F71D-575DB6B45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720" y="1857258"/>
            <a:ext cx="3020401" cy="302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4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C197CB-C3FB-2E17-786C-30F663AB7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7856" y="1869143"/>
            <a:ext cx="5359574" cy="3685628"/>
          </a:xfrm>
        </p:spPr>
        <p:txBody>
          <a:bodyPr vert="horz" lIns="91440" tIns="45720" rIns="182880" bIns="45720" rtlCol="0" anchor="t">
            <a:normAutofit lnSpcReduction="10000"/>
          </a:bodyPr>
          <a:lstStyle/>
          <a:p>
            <a:r>
              <a:rPr lang="en-US" b="1"/>
              <a:t>What Is Changing</a:t>
            </a:r>
            <a:endParaRPr lang="en-US"/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Biweekly portfolio sync cadence (replacing monthly meetings)</a:t>
            </a:r>
            <a:endParaRPr lang="en-US"/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Demos for DDI projects integrated into oversight</a:t>
            </a:r>
            <a:endParaRPr lang="en-US"/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More emphasis on demonstrated value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Evidence-based status reports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Earlier escalation of issues and risks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CF675-3828-A72C-FA9E-1F2B034963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57900" y="1803315"/>
            <a:ext cx="5334000" cy="2847885"/>
          </a:xfrm>
        </p:spPr>
        <p:txBody>
          <a:bodyPr vert="horz" lIns="91440" tIns="45720" rIns="182880" bIns="45720" rtlCol="0" anchor="t">
            <a:normAutofit lnSpcReduction="10000"/>
          </a:bodyPr>
          <a:lstStyle/>
          <a:p>
            <a:r>
              <a:rPr lang="en-US" b="1">
                <a:latin typeface="Open Sans Light"/>
                <a:ea typeface="Open Sans Light"/>
                <a:cs typeface="Open Sans Light"/>
              </a:rPr>
              <a:t>What Is Not Changing</a:t>
            </a:r>
            <a:endParaRPr lang="en-US">
              <a:latin typeface="Open Sans Light"/>
              <a:ea typeface="Open Sans Light"/>
              <a:cs typeface="Open Sans Light"/>
            </a:endParaRP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FFP match rates and rules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APD approval requirements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Federal funding rules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State project management practices</a:t>
            </a:r>
          </a:p>
          <a:p>
            <a:pPr lvl="1">
              <a:buFont typeface="Symbol"/>
              <a:buChar char="•"/>
            </a:pPr>
            <a:r>
              <a:rPr lang="en-US">
                <a:latin typeface="Open Sans Light"/>
                <a:ea typeface="Open Sans Light"/>
                <a:cs typeface="Open Sans Light"/>
              </a:rPr>
              <a:t>Existing delivery governance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B8B4A-F99D-2A5E-72F8-3CDA170FB4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300"/>
              <a:t>Why are we here?</a:t>
            </a:r>
            <a:endParaRPr lang="en-US" sz="1300" b="0" i="0"/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933D1E-C165-1F6E-525D-AF73A52FD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344D6A2-43B6-ACEB-817F-DD70B72F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latin typeface="Open Sans ExtraBold"/>
                <a:ea typeface="Open Sans ExtraBold"/>
                <a:cs typeface="Open Sans ExtraBold"/>
              </a:rPr>
              <a:t>What Is Changing (and What Is Not)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5CFD04-8021-4043-6C5F-58B7C48E2EB0}"/>
              </a:ext>
            </a:extLst>
          </p:cNvPr>
          <p:cNvSpPr txBox="1"/>
          <p:nvPr/>
        </p:nvSpPr>
        <p:spPr>
          <a:xfrm>
            <a:off x="450391" y="5496947"/>
            <a:ext cx="10400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The model changes how states engage with CMS—not how they manage their projects internally.</a:t>
            </a:r>
          </a:p>
        </p:txBody>
      </p:sp>
    </p:spTree>
    <p:extLst>
      <p:ext uri="{BB962C8B-B14F-4D97-AF65-F5344CB8AC3E}">
        <p14:creationId xmlns:p14="http://schemas.microsoft.com/office/powerpoint/2010/main" val="355883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395437-ED72-6B8D-29FA-67D63A32ED5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9046" y="1808607"/>
            <a:ext cx="10315574" cy="365605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>
                <a:latin typeface="Open Sans Light"/>
                <a:ea typeface="Open Sans Light"/>
                <a:cs typeface="Open Sans Light"/>
              </a:rPr>
              <a:t>This model is designed to: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Reduce ad hoc reporting requests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Promote earlier issue and risk visibility and decrease last-minute escalations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Allow CMS to provide TA earlier and more effectively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Align APD conversations with delivery reality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Provide clearer expectations from CMS</a:t>
            </a:r>
          </a:p>
          <a:p>
            <a:pPr lvl="1"/>
            <a:r>
              <a:rPr lang="en-US">
                <a:latin typeface="Open Sans Light"/>
                <a:ea typeface="Open Sans Light"/>
                <a:cs typeface="Open Sans Light"/>
              </a:rPr>
              <a:t>Create more predictable engagement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0D4F1-A169-1850-1F47-90B44AE1A3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300"/>
              <a:t>Why are we here?</a:t>
            </a:r>
            <a:endParaRPr lang="en-US" sz="1300" b="0" i="0"/>
          </a:p>
          <a:p>
            <a:endParaRPr lang="en-US" sz="1300" b="0" i="0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4F97B-0D85-2F37-BFA8-1E45C85A8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7B8778A-6EBE-24A2-B6AB-286942C5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What’s In It For States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E2714-244F-0316-869B-D60169A19C26}"/>
              </a:ext>
            </a:extLst>
          </p:cNvPr>
          <p:cNvSpPr txBox="1"/>
          <p:nvPr/>
        </p:nvSpPr>
        <p:spPr>
          <a:xfrm>
            <a:off x="1463446" y="5577841"/>
            <a:ext cx="6099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>
                <a:latin typeface="Open Sans Light"/>
                <a:ea typeface="Open Sans Light"/>
                <a:cs typeface="Open Sans Light"/>
              </a:rPr>
              <a:t>Goal: </a:t>
            </a:r>
            <a:r>
              <a:rPr lang="en-US" sz="2400" b="1">
                <a:latin typeface="Open Sans Light"/>
                <a:ea typeface="Open Sans Light"/>
                <a:cs typeface="Open Sans Light"/>
              </a:rPr>
              <a:t>Fewer surprises. More transparency</a:t>
            </a:r>
            <a:r>
              <a:rPr lang="en-US" b="1">
                <a:latin typeface="Open Sans Light"/>
                <a:ea typeface="Open Sans Light"/>
                <a:cs typeface="Open Sans Light"/>
              </a:rPr>
              <a:t>.</a:t>
            </a:r>
            <a:endParaRPr lang="en-US"/>
          </a:p>
        </p:txBody>
      </p:sp>
      <p:pic>
        <p:nvPicPr>
          <p:cNvPr id="9" name="Picture 8" descr="Icon for">
            <a:extLst>
              <a:ext uri="{FF2B5EF4-FFF2-40B4-BE49-F238E27FC236}">
                <a16:creationId xmlns:a16="http://schemas.microsoft.com/office/drawing/2014/main" id="{EE2B84FE-DAEF-BFBF-AF80-7D2A56E4A6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6" y="535147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24DFBD-581F-E123-3BCC-703F8733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211D0D-2E87-C7FC-8F7A-9AD4B5384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25" y="2787082"/>
            <a:ext cx="9029700" cy="1588127"/>
          </a:xfrm>
        </p:spPr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What the Pilot Entails</a:t>
            </a:r>
            <a:endParaRPr lang="en-US" b="0">
              <a:latin typeface="Open Sans ExtraBold"/>
              <a:ea typeface="Open Sans ExtraBold"/>
              <a:cs typeface="Open Sans ExtraBold"/>
            </a:endParaRPr>
          </a:p>
          <a:p>
            <a:endParaRPr lang="en-US" b="0">
              <a:latin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51930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5A1B04-4E43-A3EC-2B12-0FE5B719D0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392" y="1739762"/>
            <a:ext cx="5030724" cy="2474913"/>
          </a:xfrm>
        </p:spPr>
        <p:txBody>
          <a:bodyPr vert="horz" lIns="91440" tIns="45720" rIns="182880" bIns="45720" rtlCol="0" anchor="t">
            <a:noAutofit/>
          </a:bodyPr>
          <a:lstStyle/>
          <a:p>
            <a:r>
              <a:rPr lang="en-US" sz="2000">
                <a:latin typeface="Open Sans Light"/>
                <a:ea typeface="Open Sans Light"/>
                <a:cs typeface="Open Sans Light"/>
              </a:rPr>
              <a:t>This pilot is </a:t>
            </a:r>
            <a:r>
              <a:rPr lang="en-US" sz="2000" b="1">
                <a:latin typeface="Open Sans Light"/>
                <a:ea typeface="Open Sans Light"/>
                <a:cs typeface="Open Sans Light"/>
              </a:rPr>
              <a:t>limited in scope, learning-focused, and iterative</a:t>
            </a:r>
            <a:r>
              <a:rPr lang="en-US" sz="2000">
                <a:latin typeface="Open Sans Light"/>
                <a:ea typeface="Open Sans Light"/>
                <a:cs typeface="Open Sans Light"/>
              </a:rPr>
              <a:t>. It will test:</a:t>
            </a:r>
          </a:p>
          <a:p>
            <a:pPr lvl="1">
              <a:buFont typeface="Arial"/>
              <a:buChar char="•"/>
            </a:pPr>
            <a:r>
              <a:rPr lang="en-US" sz="2000">
                <a:latin typeface="Open Sans Light"/>
                <a:ea typeface="Open Sans Light"/>
                <a:cs typeface="Open Sans Light"/>
              </a:rPr>
              <a:t>Biweekly portfolio sync meetings</a:t>
            </a:r>
          </a:p>
          <a:p>
            <a:pPr lvl="1">
              <a:buFont typeface="Arial"/>
              <a:buChar char="•"/>
            </a:pPr>
            <a:r>
              <a:rPr lang="en-US" sz="2000">
                <a:latin typeface="Open Sans Light"/>
                <a:ea typeface="Open Sans Light"/>
                <a:cs typeface="Open Sans Light"/>
              </a:rPr>
              <a:t>DDI demos</a:t>
            </a:r>
          </a:p>
          <a:p>
            <a:pPr lvl="1">
              <a:buFont typeface="Arial"/>
              <a:buChar char="•"/>
            </a:pPr>
            <a:r>
              <a:rPr lang="en-US" sz="2000">
                <a:latin typeface="Open Sans Light"/>
                <a:ea typeface="Open Sans Light"/>
                <a:cs typeface="Open Sans Light"/>
              </a:rPr>
              <a:t>Evidence-based status reports</a:t>
            </a:r>
            <a:endParaRPr lang="en-US" sz="2000">
              <a:cs typeface="Open Sans Light"/>
            </a:endParaRPr>
          </a:p>
          <a:p>
            <a:pPr lvl="1">
              <a:buFont typeface="Arial"/>
              <a:buChar char="•"/>
            </a:pPr>
            <a:r>
              <a:rPr lang="en-US" sz="2000">
                <a:latin typeface="Open Sans Light"/>
                <a:ea typeface="Open Sans Light"/>
                <a:cs typeface="Open Sans Light"/>
              </a:rPr>
              <a:t>Defined escalation thresholds</a:t>
            </a:r>
            <a:endParaRPr lang="en-US" sz="2000">
              <a:cs typeface="Open Sans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D1F50-5199-2D64-1E24-61E30D06E10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300"/>
              <a:t>What the Pilot Entails</a:t>
            </a:r>
            <a:endParaRPr lang="en-US" sz="1300" b="0" i="0"/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A410F7-3468-6766-FBFF-EA18C51C3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5DABB5-7CF1-3740-B6EB-81AABE2E77C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75D95FA-6A1D-D7A5-8C79-238770D1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 ExtraBold"/>
                <a:ea typeface="Open Sans ExtraBold"/>
                <a:cs typeface="Open Sans ExtraBold"/>
              </a:rPr>
              <a:t>Pilot Goals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6B51AF-7C88-53E1-EE7C-3070E0994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98" y="4082252"/>
            <a:ext cx="2293758" cy="2293758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DAA6161-F8AE-7987-2470-5A6F498FA346}"/>
              </a:ext>
            </a:extLst>
          </p:cNvPr>
          <p:cNvSpPr txBox="1">
            <a:spLocks/>
          </p:cNvSpPr>
          <p:nvPr/>
        </p:nvSpPr>
        <p:spPr>
          <a:xfrm>
            <a:off x="5916168" y="1739762"/>
            <a:ext cx="6001512" cy="24749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Font typeface="Arial"/>
              <a:buChar char="•"/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/>
              <a:buChar char="•"/>
              <a:defRPr sz="24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b="1">
                <a:solidFill>
                  <a:srgbClr val="005F74"/>
                </a:solidFill>
                <a:latin typeface="Open Sans Light"/>
                <a:ea typeface="Open Sans Light"/>
                <a:cs typeface="Open Sans Light"/>
              </a:rPr>
              <a:t>Pilot Timeline</a:t>
            </a:r>
          </a:p>
          <a:p>
            <a:pPr>
              <a:buFont typeface="Arial"/>
              <a:buNone/>
            </a:pPr>
            <a:r>
              <a:rPr lang="en-US" sz="2400" b="1">
                <a:latin typeface="Open Sans Light"/>
                <a:ea typeface="Open Sans Light"/>
                <a:cs typeface="Open Sans Light"/>
              </a:rPr>
              <a:t>May–June</a:t>
            </a:r>
            <a:r>
              <a:rPr lang="en-US" sz="2400">
                <a:latin typeface="Open Sans Light"/>
                <a:ea typeface="Open Sans Light"/>
                <a:cs typeface="Open Sans Light"/>
              </a:rPr>
              <a:t>: Kickoff, Initial sync cycles</a:t>
            </a:r>
            <a:endParaRPr lang="en-US" sz="2400"/>
          </a:p>
          <a:p>
            <a:pPr>
              <a:buFont typeface="Arial"/>
              <a:buNone/>
            </a:pPr>
            <a:r>
              <a:rPr lang="en-US" sz="2400" b="1">
                <a:latin typeface="Open Sans Light"/>
                <a:ea typeface="Open Sans Light"/>
                <a:cs typeface="Open Sans Light"/>
              </a:rPr>
              <a:t>June–July</a:t>
            </a:r>
            <a:r>
              <a:rPr lang="en-US" sz="2400">
                <a:latin typeface="Open Sans Light"/>
                <a:ea typeface="Open Sans Light"/>
                <a:cs typeface="Open Sans Light"/>
              </a:rPr>
              <a:t>: Refinement &amp; calibration</a:t>
            </a:r>
            <a:endParaRPr lang="en-US" sz="2400"/>
          </a:p>
          <a:p>
            <a:pPr>
              <a:buFont typeface="Arial"/>
              <a:buNone/>
            </a:pPr>
            <a:r>
              <a:rPr lang="en-US" sz="2400" b="1">
                <a:latin typeface="Open Sans Light"/>
                <a:ea typeface="Open Sans Light"/>
                <a:cs typeface="Open Sans Light"/>
              </a:rPr>
              <a:t>August</a:t>
            </a:r>
            <a:r>
              <a:rPr lang="en-US" sz="2400">
                <a:latin typeface="Open Sans Light"/>
                <a:ea typeface="Open Sans Light"/>
                <a:cs typeface="Open Sans Light"/>
              </a:rPr>
              <a:t>: Lessons learned &amp; rollout decision</a:t>
            </a:r>
            <a:endParaRPr lang="en-US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777F2-4605-8370-630D-A6ED402A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686" y="3634161"/>
            <a:ext cx="3087314" cy="308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75934"/>
      </p:ext>
    </p:extLst>
  </p:cSld>
  <p:clrMapOvr>
    <a:masterClrMapping/>
  </p:clrMapOvr>
</p:sld>
</file>

<file path=ppt/theme/theme1.xml><?xml version="1.0" encoding="utf-8"?>
<a:theme xmlns:a="http://schemas.openxmlformats.org/drawingml/2006/main" name="5_Custom Design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95D"/>
      </a:accent1>
      <a:accent2>
        <a:srgbClr val="004F85"/>
      </a:accent2>
      <a:accent3>
        <a:srgbClr val="0170BB"/>
      </a:accent3>
      <a:accent4>
        <a:srgbClr val="B3EBF7"/>
      </a:accent4>
      <a:accent5>
        <a:srgbClr val="00BEE6"/>
      </a:accent5>
      <a:accent6>
        <a:srgbClr val="0086A2"/>
      </a:accent6>
      <a:hlink>
        <a:srgbClr val="025F74"/>
      </a:hlink>
      <a:folHlink>
        <a:srgbClr val="954F72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9fff77-edbf-464d-848f-2b4634740976" xsi:nil="true"/>
    <lcf76f155ced4ddcb4097134ff3c332f xmlns="19b49fec-1b34-463f-8783-b6e98808ba6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97D0BE856206458ADBE959BA94FB45" ma:contentTypeVersion="17" ma:contentTypeDescription="Create a new document." ma:contentTypeScope="" ma:versionID="7af4099fcb37bddf2304a7b50e72bc5b">
  <xsd:schema xmlns:xsd="http://www.w3.org/2001/XMLSchema" xmlns:xs="http://www.w3.org/2001/XMLSchema" xmlns:p="http://schemas.microsoft.com/office/2006/metadata/properties" xmlns:ns2="19b49fec-1b34-463f-8783-b6e98808ba6a" xmlns:ns3="f79fff77-edbf-464d-848f-2b4634740976" targetNamespace="http://schemas.microsoft.com/office/2006/metadata/properties" ma:root="true" ma:fieldsID="108d8aa82a8dc70a2d47a4c238705201" ns2:_="" ns3:_="">
    <xsd:import namespace="19b49fec-1b34-463f-8783-b6e98808ba6a"/>
    <xsd:import namespace="f79fff77-edbf-464d-848f-2b46347409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b49fec-1b34-463f-8783-b6e98808ba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4666819-2c0a-481e-b6f2-65ec058775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fff77-edbf-464d-848f-2b463474097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0b5f385-8eab-49a0-aa93-f7b4e895fc5b}" ma:internalName="TaxCatchAll" ma:showField="CatchAllData" ma:web="f79fff77-edbf-464d-848f-2b46347409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6F8F97-E881-48BB-B2DA-7848B07400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143806-B93D-4F39-ADC3-B33104900339}">
  <ds:schemaRefs>
    <ds:schemaRef ds:uri="19b49fec-1b34-463f-8783-b6e98808ba6a"/>
    <ds:schemaRef ds:uri="f79fff77-edbf-464d-848f-2b463474097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AE2F1DE-97F1-49DC-9FD9-FEC10C95BF95}">
  <ds:schemaRefs>
    <ds:schemaRef ds:uri="19b49fec-1b34-463f-8783-b6e98808ba6a"/>
    <ds:schemaRef ds:uri="f79fff77-edbf-464d-848f-2b463474097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913</Words>
  <Application>Microsoft Office PowerPoint</Application>
  <PresentationFormat>Widescreen</PresentationFormat>
  <Paragraphs>167</Paragraphs>
  <Slides>19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5_Custom Design</vt:lpstr>
      <vt:lpstr>MES Agile Oversight Model </vt:lpstr>
      <vt:lpstr>Why Are We Here?</vt:lpstr>
      <vt:lpstr>Purpose of Today’s Session </vt:lpstr>
      <vt:lpstr>Why CMS Is Evolving Oversight </vt:lpstr>
      <vt:lpstr>What Is the Agile Oversight Model? </vt:lpstr>
      <vt:lpstr>What Is Changing (and What Is Not)</vt:lpstr>
      <vt:lpstr>What’s In It For States</vt:lpstr>
      <vt:lpstr>What the Pilot Entails </vt:lpstr>
      <vt:lpstr>Pilot Goals</vt:lpstr>
      <vt:lpstr>Biweekly Portfolio Syncs </vt:lpstr>
      <vt:lpstr>The goal is simple: </vt:lpstr>
      <vt:lpstr>CMS’ Agile Oversight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CMS-PPT-Template-Patient-Collage</dc:title>
  <dc:subject/>
  <dc:creator>CMS MultimediaServices</dc:creator>
  <cp:keywords/>
  <dc:description/>
  <cp:lastModifiedBy>Ali, Ehsaan (CMS/CMCS)</cp:lastModifiedBy>
  <cp:revision>9</cp:revision>
  <dcterms:created xsi:type="dcterms:W3CDTF">2017-09-22T15:24:43Z</dcterms:created>
  <dcterms:modified xsi:type="dcterms:W3CDTF">2026-07-23T16:54:40Z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0x010100FB97D0BE856206458ADBE959BA94FB45</vt:lpwstr>
  </property>
  <property fmtid="{D5CDD505-2E9C-101B-9397-08002B2CF9AE}" pid="4" name="TaxKeyword">
    <vt:lpwstr/>
  </property>
  <property fmtid="{D5CDD505-2E9C-101B-9397-08002B2CF9AE}" pid="5" name="MediaServiceImageTags">
    <vt:lpwstr/>
  </property>
</Properties>
</file>